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2" r:id="rId6"/>
    <p:sldMasterId id="2147483692" r:id="rId7"/>
    <p:sldMasterId id="2147483695" r:id="rId8"/>
    <p:sldMasterId id="2147483704" r:id="rId9"/>
    <p:sldMasterId id="2147483713" r:id="rId10"/>
    <p:sldMasterId id="2147483722" r:id="rId11"/>
    <p:sldMasterId id="2147483731" r:id="rId12"/>
    <p:sldMasterId id="2147483740" r:id="rId13"/>
    <p:sldMasterId id="2147483749" r:id="rId14"/>
  </p:sldMasterIdLst>
  <p:notesMasterIdLst>
    <p:notesMasterId r:id="rId54"/>
  </p:notesMasterIdLst>
  <p:handoutMasterIdLst>
    <p:handoutMasterId r:id="rId55"/>
  </p:handoutMasterIdLst>
  <p:sldIdLst>
    <p:sldId id="256" r:id="rId15"/>
    <p:sldId id="416" r:id="rId16"/>
    <p:sldId id="444" r:id="rId17"/>
    <p:sldId id="445" r:id="rId18"/>
    <p:sldId id="448" r:id="rId19"/>
    <p:sldId id="458" r:id="rId20"/>
    <p:sldId id="446" r:id="rId21"/>
    <p:sldId id="283" r:id="rId22"/>
    <p:sldId id="447" r:id="rId23"/>
    <p:sldId id="284" r:id="rId24"/>
    <p:sldId id="341" r:id="rId25"/>
    <p:sldId id="450" r:id="rId26"/>
    <p:sldId id="451" r:id="rId27"/>
    <p:sldId id="452" r:id="rId28"/>
    <p:sldId id="453" r:id="rId29"/>
    <p:sldId id="454" r:id="rId30"/>
    <p:sldId id="349" r:id="rId31"/>
    <p:sldId id="350" r:id="rId32"/>
    <p:sldId id="351" r:id="rId33"/>
    <p:sldId id="353" r:id="rId34"/>
    <p:sldId id="354" r:id="rId35"/>
    <p:sldId id="355" r:id="rId36"/>
    <p:sldId id="404" r:id="rId37"/>
    <p:sldId id="424" r:id="rId38"/>
    <p:sldId id="425" r:id="rId39"/>
    <p:sldId id="426" r:id="rId40"/>
    <p:sldId id="427" r:id="rId41"/>
    <p:sldId id="428" r:id="rId42"/>
    <p:sldId id="429" r:id="rId43"/>
    <p:sldId id="430" r:id="rId44"/>
    <p:sldId id="431" r:id="rId45"/>
    <p:sldId id="433" r:id="rId46"/>
    <p:sldId id="440" r:id="rId47"/>
    <p:sldId id="455" r:id="rId48"/>
    <p:sldId id="456" r:id="rId49"/>
    <p:sldId id="443" r:id="rId50"/>
    <p:sldId id="457" r:id="rId51"/>
    <p:sldId id="449" r:id="rId52"/>
    <p:sldId id="261"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8E39"/>
    <a:srgbClr val="00B456"/>
    <a:srgbClr val="26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42" autoAdjust="0"/>
    <p:restoredTop sz="94700" autoAdjust="0"/>
  </p:normalViewPr>
  <p:slideViewPr>
    <p:cSldViewPr>
      <p:cViewPr varScale="1">
        <p:scale>
          <a:sx n="90" d="100"/>
          <a:sy n="90" d="100"/>
        </p:scale>
        <p:origin x="1038"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61E3B4-6417-8B4B-B795-AA9BE804F4FF}" type="datetimeFigureOut">
              <a:rPr lang="en-US" smtClean="0"/>
              <a:t>6/28/2018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143353-D6DE-8D40-9A74-9B19956FCCE4}" type="slidenum">
              <a:rPr lang="en-US" smtClean="0"/>
              <a:t>‹#›</a:t>
            </a:fld>
            <a:endParaRPr lang="en-US"/>
          </a:p>
        </p:txBody>
      </p:sp>
    </p:spTree>
    <p:extLst>
      <p:ext uri="{BB962C8B-B14F-4D97-AF65-F5344CB8AC3E}">
        <p14:creationId xmlns:p14="http://schemas.microsoft.com/office/powerpoint/2010/main" val="16072735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ADFC58-1D98-CA47-BC75-F5B3FA40F3BD}" type="datetimeFigureOut">
              <a:rPr lang="en-US" smtClean="0"/>
              <a:t>6/28/2018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7BF6F1-0B67-7A42-9EF6-CC231C948E60}" type="slidenum">
              <a:rPr lang="en-US" smtClean="0"/>
              <a:t>‹#›</a:t>
            </a:fld>
            <a:endParaRPr lang="en-US"/>
          </a:p>
        </p:txBody>
      </p:sp>
    </p:spTree>
    <p:extLst>
      <p:ext uri="{BB962C8B-B14F-4D97-AF65-F5344CB8AC3E}">
        <p14:creationId xmlns:p14="http://schemas.microsoft.com/office/powerpoint/2010/main" val="38614642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00400"/>
            <a:ext cx="6553200" cy="990600"/>
          </a:xfrm>
          <a:prstGeom prst="rect">
            <a:avLst/>
          </a:prstGeom>
        </p:spPr>
        <p:txBody>
          <a:bodyPr/>
          <a:lstStyle>
            <a:lvl1pPr algn="l">
              <a:defRPr b="0" i="0">
                <a:solidFill>
                  <a:schemeClr val="bg1"/>
                </a:solidFill>
                <a:latin typeface="+mj-lt"/>
                <a:cs typeface="Corbe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191000"/>
            <a:ext cx="6553200" cy="1600200"/>
          </a:xfrm>
          <a:prstGeom prst="rect">
            <a:avLst/>
          </a:prstGeom>
        </p:spPr>
        <p:txBody>
          <a:bodyPr/>
          <a:lstStyle>
            <a:lvl1pPr marL="0" indent="0" algn="l">
              <a:buNone/>
              <a:defRPr>
                <a:solidFill>
                  <a:srgbClr val="00B456"/>
                </a:solidFill>
                <a:latin typeface="+mn-lt"/>
                <a:cs typeface="Cambr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56010629"/>
      </p:ext>
    </p:extLst>
  </p:cSld>
  <p:clrMapOvr>
    <a:masterClrMapping/>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2639228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69964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4271333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SzPct val="75000"/>
              <a:buFont typeface="Arial"/>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3918622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4163982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1628321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3099465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2018706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3660836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3358544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1727712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3988876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470025"/>
          </a:xfrm>
        </p:spPr>
        <p:txBody>
          <a:bodyPr/>
          <a:lstStyle/>
          <a:p>
            <a:r>
              <a:rPr lang="en-US" smtClean="0"/>
              <a:t>Click to edit Master title style</a:t>
            </a:r>
            <a:endParaRPr lang="en-US"/>
          </a:p>
        </p:txBody>
      </p:sp>
      <p:sp>
        <p:nvSpPr>
          <p:cNvPr id="3" name="Text Placeholder 2"/>
          <p:cNvSpPr>
            <a:spLocks noGrp="1"/>
          </p:cNvSpPr>
          <p:nvPr>
            <p:ph idx="1"/>
          </p:nvPr>
        </p:nvSpPr>
        <p:spPr>
          <a:xfrm>
            <a:off x="685800" y="1905000"/>
            <a:ext cx="7772400" cy="2209800"/>
          </a:xfrm>
          <a:prstGeom prst="rect">
            <a:avLst/>
          </a:prstGeom>
        </p:spPr>
        <p:txBody>
          <a:bodyPr vert="horz" lIns="91440" tIns="45720" rIns="91440" bIns="45720" rtlCol="0">
            <a:normAutofit/>
          </a:bodyPr>
          <a:lstStyle/>
          <a:p>
            <a:pPr lvl="0"/>
            <a:r>
              <a:rPr lang="en-US" dirty="0" smtClean="0"/>
              <a:t>Click to edit Master text styles</a:t>
            </a:r>
          </a:p>
        </p:txBody>
      </p:sp>
    </p:spTree>
    <p:extLst>
      <p:ext uri="{BB962C8B-B14F-4D97-AF65-F5344CB8AC3E}">
        <p14:creationId xmlns:p14="http://schemas.microsoft.com/office/powerpoint/2010/main" val="1365952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457200" y="1828800"/>
            <a:ext cx="8229600" cy="2209800"/>
          </a:xfrm>
        </p:spPr>
        <p:txBody>
          <a:bodyPr/>
          <a:lstStyle>
            <a:lvl1pPr algn="ctr">
              <a:defRPr/>
            </a:lvl1pPr>
            <a:lvl2pPr algn="l">
              <a:defRPr/>
            </a:lvl2pPr>
            <a:lvl3pPr algn="l">
              <a:defRPr/>
            </a:lvl3pPr>
            <a:lvl4pPr algn="l">
              <a:defRPr/>
            </a:lvl4pPr>
            <a:lvl5pPr algn="l">
              <a:defRPr/>
            </a:lvl5pPr>
          </a:lstStyle>
          <a:p>
            <a:pPr lvl="0"/>
            <a:r>
              <a:rPr lang="en-US" dirty="0" smtClean="0"/>
              <a:t>Click to edit Master text styles</a:t>
            </a:r>
          </a:p>
        </p:txBody>
      </p:sp>
    </p:spTree>
    <p:extLst>
      <p:ext uri="{BB962C8B-B14F-4D97-AF65-F5344CB8AC3E}">
        <p14:creationId xmlns:p14="http://schemas.microsoft.com/office/powerpoint/2010/main" val="27676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1925071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4176262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3654331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570531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2079462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1062351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1364720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077200" cy="1143000"/>
          </a:xfrm>
          <a:prstGeom prst="rect">
            <a:avLst/>
          </a:prstGeom>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3282934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7774116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SzPct val="75000"/>
              <a:buFont typeface="Arial"/>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13058752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265517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6329896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3002331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27802818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1639302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1191351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37685041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SzPct val="75000"/>
              <a:buFont typeface="Arial"/>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480979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0772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0"/>
            <a:ext cx="80772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1733741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25886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21788589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8923183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31300061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5129759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32179304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2359607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6841288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41648174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3772919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26821394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3299079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5673569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39863061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42748410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35466200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SzPct val="75000"/>
              <a:buFont typeface="Arial"/>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4358490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18929894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2946152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11743495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3185724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29630612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10078769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9486540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15441721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30566741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9219865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29710834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24153649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21931218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32467189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2987747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21705346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28154248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SzPct val="75000"/>
              <a:buFont typeface="Arial"/>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28724701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37404915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30312129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20976136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29869194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2932972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7629731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3787019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3451733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42838864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10" Type="http://schemas.openxmlformats.org/officeDocument/2006/relationships/image" Target="../media/image2.jpeg"/><Relationship Id="rId4" Type="http://schemas.openxmlformats.org/officeDocument/2006/relationships/slideLayout" Target="../slideLayouts/slideLayout66.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10" Type="http://schemas.openxmlformats.org/officeDocument/2006/relationships/image" Target="../media/image3.jpeg"/><Relationship Id="rId4" Type="http://schemas.openxmlformats.org/officeDocument/2006/relationships/slideLayout" Target="../slideLayouts/slideLayout74.xml"/><Relationship Id="rId9"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2.jpeg"/><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3.jpeg"/><Relationship Id="rId4" Type="http://schemas.openxmlformats.org/officeDocument/2006/relationships/slideLayout" Target="../slideLayouts/slideLayout1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2.jpeg"/><Relationship Id="rId4" Type="http://schemas.openxmlformats.org/officeDocument/2006/relationships/slideLayout" Target="../slideLayouts/slideLayout2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3.jpeg"/><Relationship Id="rId4" Type="http://schemas.openxmlformats.org/officeDocument/2006/relationships/slideLayout" Target="../slideLayouts/slideLayout34.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image" Target="../media/image3.jpeg"/><Relationship Id="rId4" Type="http://schemas.openxmlformats.org/officeDocument/2006/relationships/slideLayout" Target="../slideLayouts/slideLayout42.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10" Type="http://schemas.openxmlformats.org/officeDocument/2006/relationships/image" Target="../media/image2.jpeg"/><Relationship Id="rId4" Type="http://schemas.openxmlformats.org/officeDocument/2006/relationships/slideLayout" Target="../slideLayouts/slideLayout50.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image" Target="../media/image3.jpeg"/><Relationship Id="rId4" Type="http://schemas.openxmlformats.org/officeDocument/2006/relationships/slideLayout" Target="../slideLayouts/slideLayout58.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7884692"/>
      </p:ext>
    </p:extLst>
  </p:cSld>
  <p:clrMap bg1="lt1" tx1="dk1" bg2="lt2" tx2="dk2" accent1="accent1" accent2="accent2" accent3="accent3" accent4="accent4" accent5="accent5" accent6="accent6" hlink="hlink" folHlink="folHlink"/>
  <p:sldLayoutIdLst>
    <p:sldLayoutId id="2147483661" r:id="rId1"/>
    <p:sldLayoutId id="2147483758" r:id="rId2"/>
    <p:sldLayoutId id="2147483759" r:id="rId3"/>
    <p:sldLayoutId id="2147483760" r:id="rId4"/>
  </p:sldLayoutIdLst>
  <p:hf sldNum="0"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1.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8"/>
          <p:cNvSpPr>
            <a:spLocks noGrp="1"/>
          </p:cNvSpPr>
          <p:nvPr>
            <p:ph type="ftr" sz="quarter" idx="3"/>
          </p:nvPr>
        </p:nvSpPr>
        <p:spPr>
          <a:xfrm>
            <a:off x="1752600" y="6400800"/>
            <a:ext cx="4648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smtClean="0">
              <a:solidFill>
                <a:prstClr val="white"/>
              </a:solidFill>
            </a:endParaRPr>
          </a:p>
        </p:txBody>
      </p:sp>
      <p:sp>
        <p:nvSpPr>
          <p:cNvPr id="10"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163496602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ClrTx/>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266068942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1.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8"/>
          <p:cNvSpPr>
            <a:spLocks noGrp="1"/>
          </p:cNvSpPr>
          <p:nvPr>
            <p:ph type="ftr" sz="quarter" idx="3"/>
          </p:nvPr>
        </p:nvSpPr>
        <p:spPr>
          <a:xfrm>
            <a:off x="1752600" y="6400800"/>
            <a:ext cx="4648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smtClean="0"/>
          </a:p>
        </p:txBody>
      </p:sp>
      <p:sp>
        <p:nvSpPr>
          <p:cNvPr id="10"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89983853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ClrTx/>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177259705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losing Slid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381000"/>
            <a:ext cx="8229600" cy="1143000"/>
          </a:xfrm>
          <a:prstGeom prst="rect">
            <a:avLst/>
          </a:prstGeom>
        </p:spPr>
        <p:txBody>
          <a:bodyPr vert="horz" lIns="91440" tIns="45720" rIns="91440" bIns="45720" rtlCol="0" anchor="ctr">
            <a:normAutofit/>
          </a:bodyPr>
          <a:lstStyle/>
          <a:p>
            <a:r>
              <a:rPr lang="en-US" dirty="0" smtClean="0"/>
              <a:t>Closing Slide</a:t>
            </a:r>
            <a:endParaRPr lang="en-US" dirty="0"/>
          </a:p>
        </p:txBody>
      </p:sp>
      <p:sp>
        <p:nvSpPr>
          <p:cNvPr id="3" name="Text Placeholder 2"/>
          <p:cNvSpPr>
            <a:spLocks noGrp="1"/>
          </p:cNvSpPr>
          <p:nvPr>
            <p:ph type="body" idx="1"/>
          </p:nvPr>
        </p:nvSpPr>
        <p:spPr>
          <a:xfrm>
            <a:off x="457200" y="1600201"/>
            <a:ext cx="8229600" cy="2514600"/>
          </a:xfrm>
          <a:prstGeom prst="rect">
            <a:avLst/>
          </a:prstGeom>
        </p:spPr>
        <p:txBody>
          <a:bodyPr vert="horz" lIns="91440" tIns="45720" rIns="91440" bIns="45720" rtlCol="0">
            <a:normAutofit/>
          </a:bodyPr>
          <a:lstStyle/>
          <a:p>
            <a:pPr lvl="0"/>
            <a:r>
              <a:rPr lang="en-US" dirty="0" smtClean="0"/>
              <a:t>Click to edit Master text styles</a:t>
            </a:r>
          </a:p>
        </p:txBody>
      </p:sp>
    </p:spTree>
    <p:extLst>
      <p:ext uri="{BB962C8B-B14F-4D97-AF65-F5344CB8AC3E}">
        <p14:creationId xmlns:p14="http://schemas.microsoft.com/office/powerpoint/2010/main" val="2834619050"/>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ctr" defTabSz="457200" rtl="0" eaLnBrk="1" latinLnBrk="0" hangingPunct="1">
        <a:spcBef>
          <a:spcPct val="0"/>
        </a:spcBef>
        <a:buNone/>
        <a:defRPr sz="4400" b="0" kern="1200">
          <a:solidFill>
            <a:schemeClr val="tx2"/>
          </a:solidFill>
          <a:latin typeface="+mj-lt"/>
          <a:ea typeface="+mj-ea"/>
          <a:cs typeface="+mj-cs"/>
        </a:defRPr>
      </a:lvl1pPr>
    </p:titleStyle>
    <p:bodyStyle>
      <a:lvl1pPr marL="0" indent="0" algn="ctr" defTabSz="457200" rtl="0" eaLnBrk="1" latinLnBrk="0" hangingPunct="1">
        <a:spcBef>
          <a:spcPct val="20000"/>
        </a:spcBef>
        <a:buFont typeface="Arial"/>
        <a:buNone/>
        <a:defRPr sz="2800" kern="1200">
          <a:solidFill>
            <a:schemeClr val="bg2">
              <a:lumMod val="25000"/>
            </a:schemeClr>
          </a:solidFill>
          <a:latin typeface="+mn-lt"/>
          <a:ea typeface="+mn-ea"/>
          <a:cs typeface="Cambria"/>
        </a:defRPr>
      </a:lvl1pPr>
      <a:lvl2pPr marL="0" indent="0" algn="ctr" defTabSz="457200" rtl="0" eaLnBrk="1" latinLnBrk="0" hangingPunct="1">
        <a:spcBef>
          <a:spcPct val="20000"/>
        </a:spcBef>
        <a:buFont typeface="Arial"/>
        <a:buNone/>
        <a:defRPr sz="1400" b="0" i="0" kern="1200">
          <a:solidFill>
            <a:schemeClr val="bg2">
              <a:lumMod val="25000"/>
            </a:schemeClr>
          </a:solidFill>
          <a:latin typeface="+mn-lt"/>
          <a:ea typeface="+mn-ea"/>
          <a:cs typeface="+mn-cs"/>
        </a:defRPr>
      </a:lvl2pPr>
      <a:lvl3pPr marL="0" indent="0" algn="ctr" defTabSz="457200" rtl="0" eaLnBrk="1" latinLnBrk="0" hangingPunct="1">
        <a:spcBef>
          <a:spcPct val="20000"/>
        </a:spcBef>
        <a:buFont typeface="Arial"/>
        <a:buNone/>
        <a:defRPr sz="1400" i="0" kern="1200">
          <a:solidFill>
            <a:schemeClr val="bg2">
              <a:lumMod val="25000"/>
            </a:schemeClr>
          </a:solidFill>
          <a:latin typeface="+mn-lt"/>
          <a:ea typeface="+mn-ea"/>
          <a:cs typeface="+mn-cs"/>
        </a:defRPr>
      </a:lvl3pPr>
      <a:lvl4pPr marL="0" indent="0" algn="ctr" defTabSz="457200" rtl="0" eaLnBrk="1" latinLnBrk="0" hangingPunct="1">
        <a:spcBef>
          <a:spcPct val="20000"/>
        </a:spcBef>
        <a:buFont typeface="Arial"/>
        <a:buNone/>
        <a:defRPr sz="14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1.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8"/>
          <p:cNvSpPr>
            <a:spLocks noGrp="1"/>
          </p:cNvSpPr>
          <p:nvPr>
            <p:ph type="ftr" sz="quarter" idx="3"/>
          </p:nvPr>
        </p:nvSpPr>
        <p:spPr>
          <a:xfrm>
            <a:off x="1752600" y="6400800"/>
            <a:ext cx="4648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smtClean="0">
              <a:solidFill>
                <a:prstClr val="white"/>
              </a:solidFill>
            </a:endParaRPr>
          </a:p>
        </p:txBody>
      </p:sp>
      <p:sp>
        <p:nvSpPr>
          <p:cNvPr id="10"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221593452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ClrTx/>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146808615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356326879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1.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8"/>
          <p:cNvSpPr>
            <a:spLocks noGrp="1"/>
          </p:cNvSpPr>
          <p:nvPr>
            <p:ph type="ftr" sz="quarter" idx="3"/>
          </p:nvPr>
        </p:nvSpPr>
        <p:spPr>
          <a:xfrm>
            <a:off x="1752600" y="6400800"/>
            <a:ext cx="4648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smtClean="0">
              <a:solidFill>
                <a:prstClr val="white"/>
              </a:solidFill>
            </a:endParaRPr>
          </a:p>
        </p:txBody>
      </p:sp>
      <p:sp>
        <p:nvSpPr>
          <p:cNvPr id="10"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323280259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ClrTx/>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6/28/2018</a:t>
            </a:fld>
            <a:endParaRPr lang="en-US" dirty="0">
              <a:solidFill>
                <a:prstClr val="white"/>
              </a:solidFill>
            </a:endParaRPr>
          </a:p>
        </p:txBody>
      </p:sp>
    </p:spTree>
    <p:extLst>
      <p:ext uri="{BB962C8B-B14F-4D97-AF65-F5344CB8AC3E}">
        <p14:creationId xmlns:p14="http://schemas.microsoft.com/office/powerpoint/2010/main" val="25040386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Historic Preservation Commission	</a:t>
            </a:r>
            <a:endParaRPr lang="en-US" dirty="0"/>
          </a:p>
        </p:txBody>
      </p:sp>
      <p:sp>
        <p:nvSpPr>
          <p:cNvPr id="5" name="Subtitle 4"/>
          <p:cNvSpPr>
            <a:spLocks noGrp="1"/>
          </p:cNvSpPr>
          <p:nvPr>
            <p:ph type="subTitle" idx="1"/>
          </p:nvPr>
        </p:nvSpPr>
        <p:spPr>
          <a:xfrm>
            <a:off x="685800" y="4724400"/>
            <a:ext cx="6553200" cy="1066800"/>
          </a:xfrm>
        </p:spPr>
        <p:txBody>
          <a:bodyPr/>
          <a:lstStyle/>
          <a:p>
            <a:r>
              <a:rPr lang="en-US" sz="2800" dirty="0" smtClean="0">
                <a:solidFill>
                  <a:schemeClr val="bg1">
                    <a:lumMod val="75000"/>
                  </a:schemeClr>
                </a:solidFill>
              </a:rPr>
              <a:t>June 28, 2018</a:t>
            </a:r>
            <a:endParaRPr lang="en-US" sz="2800" dirty="0">
              <a:solidFill>
                <a:schemeClr val="bg1">
                  <a:lumMod val="75000"/>
                </a:schemeClr>
              </a:solidFill>
            </a:endParaRPr>
          </a:p>
        </p:txBody>
      </p:sp>
    </p:spTree>
    <p:extLst>
      <p:ext uri="{BB962C8B-B14F-4D97-AF65-F5344CB8AC3E}">
        <p14:creationId xmlns:p14="http://schemas.microsoft.com/office/powerpoint/2010/main" val="28858677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rotWithShape="1">
          <a:blip r:embed="rId2">
            <a:extLst>
              <a:ext uri="{28A0092B-C50C-407E-A947-70E740481C1C}">
                <a14:useLocalDpi xmlns:a14="http://schemas.microsoft.com/office/drawing/2010/main" val="0"/>
              </a:ext>
            </a:extLst>
          </a:blip>
          <a:srcRect l="26394"/>
          <a:stretch/>
        </p:blipFill>
        <p:spPr>
          <a:xfrm>
            <a:off x="4419600" y="1600200"/>
            <a:ext cx="4592877" cy="4239217"/>
          </a:xfrm>
          <a:prstGeom prst="rect">
            <a:avLst/>
          </a:prstGeom>
        </p:spPr>
      </p:pic>
      <p:sp>
        <p:nvSpPr>
          <p:cNvPr id="8" name="Title 7"/>
          <p:cNvSpPr>
            <a:spLocks noGrp="1"/>
          </p:cNvSpPr>
          <p:nvPr>
            <p:ph type="title"/>
          </p:nvPr>
        </p:nvSpPr>
        <p:spPr/>
        <p:txBody>
          <a:bodyPr/>
          <a:lstStyle/>
          <a:p>
            <a:r>
              <a:rPr lang="en-US" dirty="0" smtClean="0"/>
              <a:t>Project Description</a:t>
            </a:r>
            <a:endParaRPr lang="en-US" dirty="0"/>
          </a:p>
        </p:txBody>
      </p:sp>
      <p:sp>
        <p:nvSpPr>
          <p:cNvPr id="2" name="Content Placeholder 1"/>
          <p:cNvSpPr>
            <a:spLocks noGrp="1"/>
          </p:cNvSpPr>
          <p:nvPr>
            <p:ph sz="half" idx="1"/>
          </p:nvPr>
        </p:nvSpPr>
        <p:spPr/>
        <p:txBody>
          <a:bodyPr>
            <a:normAutofit/>
          </a:bodyPr>
          <a:lstStyle/>
          <a:p>
            <a:pPr lvl="1"/>
            <a:endParaRPr lang="en-US" dirty="0" smtClean="0"/>
          </a:p>
          <a:p>
            <a:pPr marL="0" indent="0">
              <a:buNone/>
            </a:pPr>
            <a:endParaRPr lang="en-US" dirty="0" smtClean="0"/>
          </a:p>
        </p:txBody>
      </p:sp>
      <p:sp>
        <p:nvSpPr>
          <p:cNvPr id="7" name="Date Placeholder 4"/>
          <p:cNvSpPr>
            <a:spLocks noGrp="1"/>
          </p:cNvSpPr>
          <p:nvPr>
            <p:ph type="dt" sz="half" idx="10"/>
          </p:nvPr>
        </p:nvSpPr>
        <p:spPr/>
        <p:txBody>
          <a:bodyPr/>
          <a:lstStyle/>
          <a:p>
            <a:fld id="{0447C9AA-F1D7-9249-B56D-F477BA4F49BE}" type="datetime1">
              <a:rPr lang="en-US" smtClean="0">
                <a:solidFill>
                  <a:prstClr val="white"/>
                </a:solidFill>
              </a:rPr>
              <a:pPr/>
              <a:t>6/28/2018</a:t>
            </a:fld>
            <a:endParaRPr lang="en-US" dirty="0">
              <a:solidFill>
                <a:prstClr val="white"/>
              </a:solidFill>
            </a:endParaRPr>
          </a:p>
        </p:txBody>
      </p:sp>
      <p:sp>
        <p:nvSpPr>
          <p:cNvPr id="6" name="Rectangle 5"/>
          <p:cNvSpPr/>
          <p:nvPr/>
        </p:nvSpPr>
        <p:spPr>
          <a:xfrm rot="19298632">
            <a:off x="6012083" y="3162666"/>
            <a:ext cx="457200" cy="136130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09600" y="1676400"/>
            <a:ext cx="3505200"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err="1" smtClean="0"/>
              <a:t>Tuckpointing</a:t>
            </a:r>
            <a:r>
              <a:rPr lang="en-US" sz="2000" dirty="0" smtClean="0"/>
              <a:t> the chimney with matching mortar color and repairing cap and flashing area with commercial grade tar/sealer</a:t>
            </a:r>
          </a:p>
          <a:p>
            <a:pPr marL="285750" indent="-285750">
              <a:buFont typeface="Arial" panose="020B0604020202020204" pitchFamily="34" charset="0"/>
              <a:buChar char="•"/>
            </a:pPr>
            <a:r>
              <a:rPr lang="en-US" sz="2000" dirty="0" smtClean="0"/>
              <a:t>Primary structure built in 1933</a:t>
            </a:r>
          </a:p>
          <a:p>
            <a:pPr marL="285750" indent="-285750">
              <a:buFont typeface="Arial" panose="020B0604020202020204" pitchFamily="34" charset="0"/>
              <a:buChar char="•"/>
            </a:pPr>
            <a:r>
              <a:rPr lang="en-US" sz="2000" dirty="0" smtClean="0"/>
              <a:t>Contributing structure to the 2</a:t>
            </a:r>
            <a:r>
              <a:rPr lang="en-US" sz="2000" baseline="30000" dirty="0" smtClean="0"/>
              <a:t>nd</a:t>
            </a:r>
            <a:r>
              <a:rPr lang="en-US" sz="2000" dirty="0" smtClean="0"/>
              <a:t> and 3</a:t>
            </a:r>
            <a:r>
              <a:rPr lang="en-US" sz="2000" baseline="30000" dirty="0" smtClean="0"/>
              <a:t>rd</a:t>
            </a:r>
            <a:r>
              <a:rPr lang="en-US" sz="2000" dirty="0" smtClean="0"/>
              <a:t> Avenue Local Historic District</a:t>
            </a:r>
          </a:p>
        </p:txBody>
      </p:sp>
    </p:spTree>
    <p:extLst>
      <p:ext uri="{BB962C8B-B14F-4D97-AF65-F5344CB8AC3E}">
        <p14:creationId xmlns:p14="http://schemas.microsoft.com/office/powerpoint/2010/main" val="40354950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1708 2</a:t>
            </a:r>
            <a:r>
              <a:rPr lang="en-US" baseline="30000" dirty="0" smtClean="0"/>
              <a:t>nd</a:t>
            </a:r>
            <a:r>
              <a:rPr lang="en-US" dirty="0" smtClean="0"/>
              <a:t> Ave SE</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6/28/2018</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1524000"/>
            <a:ext cx="5791200" cy="4343400"/>
          </a:xfrm>
          <a:prstGeom prst="rect">
            <a:avLst/>
          </a:prstGeom>
        </p:spPr>
      </p:pic>
    </p:spTree>
    <p:extLst>
      <p:ext uri="{BB962C8B-B14F-4D97-AF65-F5344CB8AC3E}">
        <p14:creationId xmlns:p14="http://schemas.microsoft.com/office/powerpoint/2010/main" val="25459182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Historic District Guidelines – </a:t>
            </a:r>
            <a:br>
              <a:rPr lang="en-US" dirty="0" smtClean="0"/>
            </a:br>
            <a:r>
              <a:rPr lang="en-US" dirty="0" smtClean="0"/>
              <a:t>Chimneys</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6/28/2018</a:t>
            </a:fld>
            <a:endParaRPr lang="en-US" dirty="0"/>
          </a:p>
        </p:txBody>
      </p:sp>
      <p:sp>
        <p:nvSpPr>
          <p:cNvPr id="7" name="Content Placeholder 2"/>
          <p:cNvSpPr>
            <a:spLocks noGrp="1"/>
          </p:cNvSpPr>
          <p:nvPr>
            <p:ph sz="half" idx="1"/>
          </p:nvPr>
        </p:nvSpPr>
        <p:spPr>
          <a:xfrm>
            <a:off x="457200" y="1874838"/>
            <a:ext cx="4038600" cy="4251326"/>
          </a:xfrm>
        </p:spPr>
        <p:txBody>
          <a:bodyPr numCol="1">
            <a:noAutofit/>
          </a:bodyPr>
          <a:lstStyle/>
          <a:p>
            <a:pPr marL="0" indent="0">
              <a:buNone/>
            </a:pPr>
            <a:r>
              <a:rPr lang="en-US" sz="2000" b="1" dirty="0"/>
              <a:t>Recommended: </a:t>
            </a:r>
            <a:endParaRPr lang="en-US" sz="2000" b="1" dirty="0" smtClean="0"/>
          </a:p>
          <a:p>
            <a:r>
              <a:rPr lang="en-US" sz="2000" dirty="0" smtClean="0"/>
              <a:t> </a:t>
            </a:r>
            <a:r>
              <a:rPr lang="en-US" sz="2000" dirty="0"/>
              <a:t>Replacing any broken, spalled, or </a:t>
            </a:r>
            <a:r>
              <a:rPr lang="en-US" sz="2000" dirty="0" smtClean="0"/>
              <a:t>missing bricks </a:t>
            </a:r>
            <a:r>
              <a:rPr lang="en-US" sz="2000" dirty="0"/>
              <a:t>with the same size and color</a:t>
            </a:r>
          </a:p>
          <a:p>
            <a:r>
              <a:rPr lang="en-US" sz="2000" dirty="0" smtClean="0"/>
              <a:t>Flue </a:t>
            </a:r>
            <a:r>
              <a:rPr lang="en-US" sz="2000" dirty="0"/>
              <a:t>caps of clay, </a:t>
            </a:r>
            <a:r>
              <a:rPr lang="en-US" sz="2000" dirty="0" smtClean="0"/>
              <a:t>stone, concrete</a:t>
            </a:r>
            <a:r>
              <a:rPr lang="en-US" sz="2000" dirty="0"/>
              <a:t>, or </a:t>
            </a:r>
            <a:r>
              <a:rPr lang="en-US" sz="2000" dirty="0" smtClean="0"/>
              <a:t>black metal</a:t>
            </a:r>
            <a:endParaRPr lang="en-US" sz="2000" dirty="0"/>
          </a:p>
          <a:p>
            <a:r>
              <a:rPr lang="en-US" sz="2000" dirty="0" smtClean="0"/>
              <a:t>Repairing </a:t>
            </a:r>
            <a:r>
              <a:rPr lang="en-US" sz="2000" dirty="0"/>
              <a:t>a </a:t>
            </a:r>
            <a:r>
              <a:rPr lang="en-US" sz="2000" dirty="0" smtClean="0"/>
              <a:t>deteriorated chimney </a:t>
            </a:r>
            <a:r>
              <a:rPr lang="en-US" sz="2000" dirty="0"/>
              <a:t>with </a:t>
            </a:r>
            <a:r>
              <a:rPr lang="en-US" sz="2000" dirty="0" smtClean="0"/>
              <a:t>like material</a:t>
            </a:r>
            <a:endParaRPr lang="en-US" sz="2000" dirty="0"/>
          </a:p>
          <a:p>
            <a:r>
              <a:rPr lang="en-US" sz="2000" dirty="0" smtClean="0"/>
              <a:t>Replacing </a:t>
            </a:r>
            <a:r>
              <a:rPr lang="en-US" sz="2000" dirty="0"/>
              <a:t>a chimney with bricks similar </a:t>
            </a:r>
            <a:r>
              <a:rPr lang="en-US" sz="2000" dirty="0" smtClean="0"/>
              <a:t>to the </a:t>
            </a:r>
            <a:r>
              <a:rPr lang="en-US" sz="2000" dirty="0"/>
              <a:t>original color and size</a:t>
            </a:r>
            <a:endParaRPr lang="en-US" sz="2000" b="1" dirty="0"/>
          </a:p>
        </p:txBody>
      </p:sp>
      <p:sp>
        <p:nvSpPr>
          <p:cNvPr id="9" name="Content Placeholder 2"/>
          <p:cNvSpPr txBox="1">
            <a:spLocks/>
          </p:cNvSpPr>
          <p:nvPr/>
        </p:nvSpPr>
        <p:spPr>
          <a:xfrm>
            <a:off x="4800600" y="1874836"/>
            <a:ext cx="4038600" cy="4251326"/>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ClrTx/>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smtClean="0"/>
              <a:t>Not Recommended: </a:t>
            </a:r>
          </a:p>
          <a:p>
            <a:r>
              <a:rPr lang="en-US" sz="2000" dirty="0" smtClean="0"/>
              <a:t> Replacing a chimney visible from the street</a:t>
            </a:r>
          </a:p>
          <a:p>
            <a:r>
              <a:rPr lang="en-US" sz="2000" dirty="0" smtClean="0"/>
              <a:t>Demolishing a chimney</a:t>
            </a:r>
            <a:endParaRPr lang="en-US" sz="2000" dirty="0"/>
          </a:p>
        </p:txBody>
      </p:sp>
    </p:spTree>
    <p:extLst>
      <p:ext uri="{BB962C8B-B14F-4D97-AF65-F5344CB8AC3E}">
        <p14:creationId xmlns:p14="http://schemas.microsoft.com/office/powerpoint/2010/main" val="13016988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Guideline Prioritization</a:t>
            </a:r>
          </a:p>
        </p:txBody>
      </p:sp>
      <p:sp>
        <p:nvSpPr>
          <p:cNvPr id="3" name="Content Placeholder 2"/>
          <p:cNvSpPr>
            <a:spLocks noGrp="1"/>
          </p:cNvSpPr>
          <p:nvPr>
            <p:ph sz="half" idx="1"/>
          </p:nvPr>
        </p:nvSpPr>
        <p:spPr/>
        <p:txBody>
          <a:bodyPr>
            <a:normAutofit fontScale="70000" lnSpcReduction="20000"/>
          </a:bodyPr>
          <a:lstStyle/>
          <a:p>
            <a:pPr marL="514350" indent="-514350">
              <a:buFont typeface="+mj-lt"/>
              <a:buAutoNum type="arabicPeriod"/>
            </a:pPr>
            <a:r>
              <a:rPr lang="en-US" dirty="0"/>
              <a:t>Those features that face the street or face the alley where it intersects the street. Buildings on corner lots, lots which are located at the intersection of two streets, or at the intersection of a street and an alley, are considered to have two street faces.</a:t>
            </a:r>
          </a:p>
          <a:p>
            <a:pPr marL="514350" indent="-514350">
              <a:buFont typeface="+mj-lt"/>
              <a:buAutoNum type="arabicPeriod"/>
            </a:pPr>
            <a:r>
              <a:rPr lang="en-US" dirty="0"/>
              <a:t>Features on sides of buildings that are visible from the street but don’t directly face the street.</a:t>
            </a:r>
          </a:p>
          <a:p>
            <a:pPr marL="514350" indent="-514350">
              <a:buFont typeface="+mj-lt"/>
              <a:buAutoNum type="arabicPeriod"/>
            </a:pPr>
            <a:r>
              <a:rPr lang="en-US" dirty="0"/>
              <a:t>Other exterior features not in direct view from the street such as at the rear of buildings.</a:t>
            </a:r>
          </a:p>
          <a:p>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10"/>
          </p:nvPr>
        </p:nvSpPr>
        <p:spPr/>
        <p:txBody>
          <a:bodyPr/>
          <a:lstStyle/>
          <a:p>
            <a:fld id="{0447C9AA-F1D7-9249-B56D-F477BA4F49BE}" type="datetime1">
              <a:rPr lang="en-US" smtClean="0"/>
              <a:t>6/28/2018</a:t>
            </a:fld>
            <a:endParaRPr lang="en-US" dirty="0"/>
          </a:p>
        </p:txBody>
      </p:sp>
      <p:pic>
        <p:nvPicPr>
          <p:cNvPr id="8"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6318" t="5482" r="2852" b="2253"/>
          <a:stretch/>
        </p:blipFill>
        <p:spPr>
          <a:xfrm>
            <a:off x="4800600" y="1905000"/>
            <a:ext cx="3886149" cy="3413051"/>
          </a:xfrm>
          <a:prstGeom prst="rect">
            <a:avLst/>
          </a:prstGeom>
        </p:spPr>
      </p:pic>
    </p:spTree>
    <p:extLst>
      <p:ext uri="{BB962C8B-B14F-4D97-AF65-F5344CB8AC3E}">
        <p14:creationId xmlns:p14="http://schemas.microsoft.com/office/powerpoint/2010/main" val="37675174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Criteria for Decision</a:t>
            </a:r>
          </a:p>
        </p:txBody>
      </p:sp>
      <p:sp>
        <p:nvSpPr>
          <p:cNvPr id="7" name="Content Placeholder 6"/>
          <p:cNvSpPr>
            <a:spLocks noGrp="1"/>
          </p:cNvSpPr>
          <p:nvPr>
            <p:ph idx="1"/>
          </p:nvPr>
        </p:nvSpPr>
        <p:spPr/>
        <p:txBody>
          <a:bodyPr>
            <a:normAutofit fontScale="77500" lnSpcReduction="20000"/>
          </a:bodyPr>
          <a:lstStyle/>
          <a:p>
            <a:r>
              <a:rPr lang="en-US" dirty="0"/>
              <a:t>If any defining features of the building or structure as indicated, but not limited to those included on the Site Inventory Form(s) are proposed to be modified as a result of the proposal indicated on the application for Certificate.</a:t>
            </a:r>
          </a:p>
          <a:p>
            <a:r>
              <a:rPr lang="en-US" dirty="0"/>
              <a:t>If the proposal is consistent with the Guidelines for Cedar Rapids Historic Districts and/or the most recent edition of the Secretary of Interior's Standards for Rehabilitating Historic Buildings.</a:t>
            </a:r>
          </a:p>
          <a:p>
            <a:r>
              <a:rPr lang="en-US" dirty="0"/>
              <a:t>If the proposal mitigates adverse effects on the aesthetic, historic, or architectural significance of either the building or structure or of the local historic district or local historic landmark.</a:t>
            </a:r>
          </a:p>
          <a:p>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19711079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Recommendation</a:t>
            </a:r>
            <a:endParaRPr lang="en-US" dirty="0"/>
          </a:p>
        </p:txBody>
      </p:sp>
      <p:sp>
        <p:nvSpPr>
          <p:cNvPr id="7" name="Content Placeholder 6"/>
          <p:cNvSpPr>
            <a:spLocks noGrp="1"/>
          </p:cNvSpPr>
          <p:nvPr>
            <p:ph idx="1"/>
          </p:nvPr>
        </p:nvSpPr>
        <p:spPr/>
        <p:txBody>
          <a:bodyPr>
            <a:normAutofit/>
          </a:bodyPr>
          <a:lstStyle/>
          <a:p>
            <a:pPr marL="0" indent="0">
              <a:buNone/>
            </a:pPr>
            <a:r>
              <a:rPr lang="en-US" dirty="0" smtClean="0"/>
              <a:t>Staff recommends approval of project</a:t>
            </a:r>
          </a:p>
          <a:p>
            <a:r>
              <a:rPr lang="en-US" dirty="0" smtClean="0"/>
              <a:t>The chimney’s appearance will not be altered by this project</a:t>
            </a:r>
          </a:p>
          <a:p>
            <a:r>
              <a:rPr lang="en-US" dirty="0" smtClean="0"/>
              <a:t>Guidelines recommend keeping flashing in good repair, maintenance of masonry, and a properly functioning cap</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29170526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Actions</a:t>
            </a:r>
            <a:endParaRPr lang="en-US" dirty="0"/>
          </a:p>
        </p:txBody>
      </p:sp>
      <p:sp>
        <p:nvSpPr>
          <p:cNvPr id="3" name="Content Placeholder 2"/>
          <p:cNvSpPr>
            <a:spLocks noGrp="1"/>
          </p:cNvSpPr>
          <p:nvPr>
            <p:ph idx="1"/>
          </p:nvPr>
        </p:nvSpPr>
        <p:spPr/>
        <p:txBody>
          <a:bodyPr/>
          <a:lstStyle/>
          <a:p>
            <a:r>
              <a:rPr lang="en-US" dirty="0"/>
              <a:t>Approve as submitted; or</a:t>
            </a:r>
          </a:p>
          <a:p>
            <a:r>
              <a:rPr lang="en-US" dirty="0"/>
              <a:t>Approve with modifications agreeable to the applicant; or </a:t>
            </a:r>
          </a:p>
          <a:p>
            <a:r>
              <a:rPr lang="en-US" dirty="0"/>
              <a:t>Deny the application; or </a:t>
            </a:r>
          </a:p>
          <a:p>
            <a:r>
              <a:rPr lang="en-US" dirty="0"/>
              <a:t>Request additional information.</a:t>
            </a:r>
          </a:p>
          <a:p>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11706265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502 A Ave NW</a:t>
            </a:r>
            <a:endParaRPr lang="en-US" dirty="0"/>
          </a:p>
        </p:txBody>
      </p:sp>
      <p:sp>
        <p:nvSpPr>
          <p:cNvPr id="2" name="Text Placeholder 1"/>
          <p:cNvSpPr>
            <a:spLocks noGrp="1"/>
          </p:cNvSpPr>
          <p:nvPr>
            <p:ph type="body" idx="1"/>
          </p:nvPr>
        </p:nvSpPr>
        <p:spPr/>
        <p:txBody>
          <a:bodyPr/>
          <a:lstStyle/>
          <a:p>
            <a:r>
              <a:rPr lang="en-US" dirty="0" smtClean="0"/>
              <a:t>Demolition Review</a:t>
            </a:r>
            <a:endParaRPr lang="en-US" dirty="0"/>
          </a:p>
        </p:txBody>
      </p:sp>
    </p:spTree>
    <p:extLst>
      <p:ext uri="{BB962C8B-B14F-4D97-AF65-F5344CB8AC3E}">
        <p14:creationId xmlns:p14="http://schemas.microsoft.com/office/powerpoint/2010/main" val="15130985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502 A Ave NW</a:t>
            </a:r>
            <a:endParaRPr lang="en-US" dirty="0"/>
          </a:p>
        </p:txBody>
      </p:sp>
      <p:sp>
        <p:nvSpPr>
          <p:cNvPr id="10" name="Footer Placeholder 3"/>
          <p:cNvSpPr>
            <a:spLocks noGrp="1"/>
          </p:cNvSpPr>
          <p:nvPr>
            <p:ph type="ftr" sz="quarter" idx="3"/>
          </p:nvPr>
        </p:nvSpPr>
        <p:spPr/>
        <p:txBody>
          <a:bodyPr/>
          <a:lstStyle/>
          <a:p>
            <a:endParaRPr lang="en-US" dirty="0">
              <a:solidFill>
                <a:prstClr val="white"/>
              </a:solidFill>
            </a:endParaRPr>
          </a:p>
        </p:txBody>
      </p:sp>
      <p:sp>
        <p:nvSpPr>
          <p:cNvPr id="7" name="Date Placeholder 4"/>
          <p:cNvSpPr>
            <a:spLocks noGrp="1"/>
          </p:cNvSpPr>
          <p:nvPr>
            <p:ph type="dt" sz="half" idx="10"/>
          </p:nvPr>
        </p:nvSpPr>
        <p:spPr/>
        <p:txBody>
          <a:bodyPr/>
          <a:lstStyle/>
          <a:p>
            <a:fld id="{0447C9AA-F1D7-9249-B56D-F477BA4F49BE}" type="datetime1">
              <a:rPr lang="en-US" smtClean="0">
                <a:solidFill>
                  <a:prstClr val="white"/>
                </a:solidFill>
              </a:rPr>
              <a:pPr/>
              <a:t>6/28/2018</a:t>
            </a:fld>
            <a:endParaRPr lang="en-US" dirty="0">
              <a:solidFill>
                <a:prstClr val="white"/>
              </a:solidFill>
            </a:endParaRPr>
          </a:p>
        </p:txBody>
      </p:sp>
      <p:pic>
        <p:nvPicPr>
          <p:cNvPr id="3" name="Picture 2" descr="Screen Clipping"/>
          <p:cNvPicPr>
            <a:picLocks noChangeAspect="1"/>
          </p:cNvPicPr>
          <p:nvPr/>
        </p:nvPicPr>
        <p:blipFill rotWithShape="1">
          <a:blip r:embed="rId2">
            <a:extLst>
              <a:ext uri="{28A0092B-C50C-407E-A947-70E740481C1C}">
                <a14:useLocalDpi xmlns:a14="http://schemas.microsoft.com/office/drawing/2010/main" val="0"/>
              </a:ext>
            </a:extLst>
          </a:blip>
          <a:srcRect l="19851" b="17778"/>
          <a:stretch/>
        </p:blipFill>
        <p:spPr>
          <a:xfrm>
            <a:off x="4620016" y="1021393"/>
            <a:ext cx="4234588" cy="5124939"/>
          </a:xfrm>
          <a:prstGeom prst="rect">
            <a:avLst/>
          </a:prstGeom>
        </p:spPr>
      </p:pic>
      <p:sp>
        <p:nvSpPr>
          <p:cNvPr id="5" name="Rectangle 4"/>
          <p:cNvSpPr/>
          <p:nvPr/>
        </p:nvSpPr>
        <p:spPr>
          <a:xfrm rot="20252414">
            <a:off x="7035809" y="1493131"/>
            <a:ext cx="381000" cy="60758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04800" y="1592893"/>
            <a:ext cx="4147412"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chemeClr val="tx1">
                    <a:lumMod val="50000"/>
                  </a:schemeClr>
                </a:solidFill>
              </a:rPr>
              <a:t>Primary structure built in 1890</a:t>
            </a:r>
          </a:p>
          <a:p>
            <a:pPr marL="285750" indent="-285750">
              <a:buFont typeface="Arial" panose="020B0604020202020204" pitchFamily="34" charset="0"/>
              <a:buChar char="•"/>
            </a:pPr>
            <a:r>
              <a:rPr lang="en-US" sz="2400" dirty="0" smtClean="0">
                <a:solidFill>
                  <a:schemeClr val="tx1">
                    <a:lumMod val="50000"/>
                  </a:schemeClr>
                </a:solidFill>
              </a:rPr>
              <a:t>Identified as ineligible for individual listing or listing as part of a historic district</a:t>
            </a:r>
          </a:p>
          <a:p>
            <a:pPr marL="742950" lvl="1" indent="-285750">
              <a:buFont typeface="Arial" panose="020B0604020202020204" pitchFamily="34" charset="0"/>
              <a:buChar char="•"/>
            </a:pPr>
            <a:r>
              <a:rPr lang="en-US" sz="2400" dirty="0" smtClean="0">
                <a:solidFill>
                  <a:schemeClr val="tx1">
                    <a:lumMod val="50000"/>
                  </a:schemeClr>
                </a:solidFill>
              </a:rPr>
              <a:t>Architectural Reconnaissance Survey for St. Patrick’s Neighborhood in Cedar Rapids, 2009</a:t>
            </a:r>
          </a:p>
          <a:p>
            <a:pPr marL="285750" indent="-285750">
              <a:buFont typeface="Arial" panose="020B0604020202020204" pitchFamily="34" charset="0"/>
              <a:buChar char="•"/>
            </a:pPr>
            <a:r>
              <a:rPr lang="en-US" sz="2400" dirty="0">
                <a:solidFill>
                  <a:schemeClr val="tx1">
                    <a:lumMod val="50000"/>
                  </a:schemeClr>
                </a:solidFill>
              </a:rPr>
              <a:t>Immediate Release</a:t>
            </a:r>
          </a:p>
          <a:p>
            <a:pPr lvl="1"/>
            <a:endParaRPr lang="en-US" sz="2400" dirty="0" smtClean="0">
              <a:solidFill>
                <a:schemeClr val="tx1">
                  <a:lumMod val="50000"/>
                </a:schemeClr>
              </a:solidFill>
            </a:endParaRPr>
          </a:p>
        </p:txBody>
      </p:sp>
    </p:spTree>
    <p:extLst>
      <p:ext uri="{BB962C8B-B14F-4D97-AF65-F5344CB8AC3E}">
        <p14:creationId xmlns:p14="http://schemas.microsoft.com/office/powerpoint/2010/main" val="25229233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502 A Ave NW</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6/28/2018</a:t>
            </a:fld>
            <a:endParaRPr lang="en-US" dirty="0"/>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720856" y="2057400"/>
            <a:ext cx="3965944" cy="297445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2057400"/>
            <a:ext cx="3965944" cy="2974458"/>
          </a:xfrm>
          <a:prstGeom prst="rect">
            <a:avLst/>
          </a:prstGeom>
        </p:spPr>
      </p:pic>
    </p:spTree>
    <p:extLst>
      <p:ext uri="{BB962C8B-B14F-4D97-AF65-F5344CB8AC3E}">
        <p14:creationId xmlns:p14="http://schemas.microsoft.com/office/powerpoint/2010/main" val="42033612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Historic Rehabilitation Program Overview</a:t>
            </a:r>
            <a:endParaRPr lang="en-US" sz="3600" dirty="0"/>
          </a:p>
        </p:txBody>
      </p:sp>
      <p:sp>
        <p:nvSpPr>
          <p:cNvPr id="3" name="Text Placeholder 2"/>
          <p:cNvSpPr>
            <a:spLocks noGrp="1"/>
          </p:cNvSpPr>
          <p:nvPr>
            <p:ph type="body" idx="1"/>
          </p:nvPr>
        </p:nvSpPr>
        <p:spPr/>
        <p:txBody>
          <a:bodyPr/>
          <a:lstStyle/>
          <a:p>
            <a:r>
              <a:rPr lang="en-US" dirty="0" smtClean="0"/>
              <a:t>Presentation</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2802904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502 A Ave NW</a:t>
            </a:r>
            <a:endParaRPr lang="en-US" dirty="0"/>
          </a:p>
        </p:txBody>
      </p:sp>
      <p:sp>
        <p:nvSpPr>
          <p:cNvPr id="2" name="Content Placeholder 1"/>
          <p:cNvSpPr>
            <a:spLocks noGrp="1"/>
          </p:cNvSpPr>
          <p:nvPr>
            <p:ph idx="1"/>
          </p:nvPr>
        </p:nvSpPr>
        <p:spPr/>
        <p:txBody>
          <a:bodyPr/>
          <a:lstStyle/>
          <a:p>
            <a:r>
              <a:rPr lang="en-US" dirty="0" smtClean="0"/>
              <a:t>Poor candidate for local </a:t>
            </a:r>
            <a:r>
              <a:rPr lang="en-US" dirty="0" err="1" smtClean="0"/>
              <a:t>landmarking</a:t>
            </a:r>
            <a:r>
              <a:rPr lang="en-US" dirty="0" smtClean="0"/>
              <a:t> or inclusion in a historic district. </a:t>
            </a:r>
          </a:p>
          <a:p>
            <a:r>
              <a:rPr lang="en-US" dirty="0" smtClean="0"/>
              <a:t>No evidence to corroborate historical significance. </a:t>
            </a:r>
          </a:p>
          <a:p>
            <a:pPr marL="0" indent="0">
              <a:buNone/>
            </a:pPr>
            <a:endParaRPr lang="en-US" dirty="0" smtClean="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16048676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6/28/2018</a:t>
            </a:fld>
            <a:endParaRPr lang="en-US" dirty="0"/>
          </a:p>
        </p:txBody>
      </p:sp>
      <p:grpSp>
        <p:nvGrpSpPr>
          <p:cNvPr id="9" name="Group 8"/>
          <p:cNvGrpSpPr/>
          <p:nvPr/>
        </p:nvGrpSpPr>
        <p:grpSpPr>
          <a:xfrm>
            <a:off x="1245374" y="648492"/>
            <a:ext cx="6759278" cy="4876800"/>
            <a:chOff x="0" y="0"/>
            <a:chExt cx="5598100" cy="4039006"/>
          </a:xfrm>
        </p:grpSpPr>
        <p:sp>
          <p:nvSpPr>
            <p:cNvPr id="10" name="Text Box 2"/>
            <p:cNvSpPr txBox="1">
              <a:spLocks noChangeArrowheads="1"/>
            </p:cNvSpPr>
            <p:nvPr/>
          </p:nvSpPr>
          <p:spPr bwMode="auto">
            <a:xfrm>
              <a:off x="871268" y="0"/>
              <a:ext cx="2768600" cy="637588"/>
            </a:xfrm>
            <a:prstGeom prst="rect">
              <a:avLst/>
            </a:prstGeom>
            <a:solidFill>
              <a:srgbClr val="1F497D"/>
            </a:solidFill>
            <a:ln w="25400" cap="flat" cmpd="sng" algn="ctr">
              <a:solidFill>
                <a:srgbClr val="1F497D"/>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dirty="0">
                  <a:solidFill>
                    <a:srgbClr val="FFFFFF"/>
                  </a:solidFill>
                  <a:latin typeface="Times New Roman"/>
                  <a:ea typeface="Calibri"/>
                  <a:cs typeface="Times New Roman"/>
                </a:rPr>
                <a:t>1. Determination of                                     Historic Significance</a:t>
              </a:r>
              <a:endParaRPr lang="en-US" sz="1100" kern="0" dirty="0">
                <a:solidFill>
                  <a:sysClr val="windowText" lastClr="000000"/>
                </a:solidFill>
                <a:latin typeface="Calibri"/>
                <a:ea typeface="Calibri"/>
                <a:cs typeface="Times New Roman"/>
              </a:endParaRPr>
            </a:p>
          </p:txBody>
        </p:sp>
        <p:sp>
          <p:nvSpPr>
            <p:cNvPr id="11" name="Text Box 2"/>
            <p:cNvSpPr txBox="1">
              <a:spLocks noChangeArrowheads="1"/>
            </p:cNvSpPr>
            <p:nvPr/>
          </p:nvSpPr>
          <p:spPr bwMode="auto">
            <a:xfrm>
              <a:off x="0" y="1259457"/>
              <a:ext cx="2354580" cy="629285"/>
            </a:xfrm>
            <a:prstGeom prst="rect">
              <a:avLst/>
            </a:prstGeom>
            <a:solidFill>
              <a:srgbClr val="9BBB59">
                <a:lumMod val="75000"/>
              </a:srgbClr>
            </a:solidFill>
            <a:ln w="25400" cap="flat" cmpd="sng" algn="ctr">
              <a:solidFill>
                <a:srgbClr val="9BBB59">
                  <a:lumMod val="75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dirty="0">
                  <a:solidFill>
                    <a:srgbClr val="FFFFFF"/>
                  </a:solidFill>
                  <a:latin typeface="Times New Roman"/>
                  <a:ea typeface="Calibri"/>
                  <a:cs typeface="Times New Roman"/>
                </a:rPr>
                <a:t>2a. Not Historically Significant</a:t>
              </a:r>
              <a:endParaRPr lang="en-US" sz="1100" kern="0" dirty="0">
                <a:solidFill>
                  <a:sysClr val="windowText" lastClr="000000"/>
                </a:solidFill>
                <a:latin typeface="Calibri"/>
                <a:ea typeface="Calibri"/>
                <a:cs typeface="Times New Roman"/>
              </a:endParaRPr>
            </a:p>
          </p:txBody>
        </p:sp>
        <p:sp>
          <p:nvSpPr>
            <p:cNvPr id="12" name="Text Box 2"/>
            <p:cNvSpPr txBox="1">
              <a:spLocks noChangeArrowheads="1"/>
            </p:cNvSpPr>
            <p:nvPr/>
          </p:nvSpPr>
          <p:spPr bwMode="auto">
            <a:xfrm>
              <a:off x="2518913" y="1259457"/>
              <a:ext cx="2354580" cy="629285"/>
            </a:xfrm>
            <a:prstGeom prst="rect">
              <a:avLst/>
            </a:prstGeom>
            <a:solidFill>
              <a:srgbClr val="EEECE1">
                <a:lumMod val="50000"/>
              </a:srgbClr>
            </a:solidFill>
            <a:ln w="25400" cap="flat" cmpd="sng" algn="ctr">
              <a:solidFill>
                <a:srgbClr val="EEECE1">
                  <a:lumMod val="5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2b. Historically Significant</a:t>
              </a:r>
              <a:endParaRPr lang="en-US" sz="1100" kern="0">
                <a:solidFill>
                  <a:sysClr val="windowText" lastClr="000000"/>
                </a:solidFill>
                <a:latin typeface="Calibri"/>
                <a:ea typeface="Calibri"/>
                <a:cs typeface="Times New Roman"/>
              </a:endParaRPr>
            </a:p>
          </p:txBody>
        </p:sp>
        <p:cxnSp>
          <p:nvCxnSpPr>
            <p:cNvPr id="13" name="Straight Arrow Connector 12"/>
            <p:cNvCxnSpPr/>
            <p:nvPr/>
          </p:nvCxnSpPr>
          <p:spPr>
            <a:xfrm>
              <a:off x="1043796" y="1949570"/>
              <a:ext cx="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4" name="Text Box 2"/>
            <p:cNvSpPr txBox="1">
              <a:spLocks noChangeArrowheads="1"/>
            </p:cNvSpPr>
            <p:nvPr/>
          </p:nvSpPr>
          <p:spPr bwMode="auto">
            <a:xfrm>
              <a:off x="267419" y="2510287"/>
              <a:ext cx="1543685" cy="370840"/>
            </a:xfrm>
            <a:prstGeom prst="rect">
              <a:avLst/>
            </a:prstGeom>
            <a:solidFill>
              <a:srgbClr val="9BBB59">
                <a:lumMod val="60000"/>
                <a:lumOff val="40000"/>
              </a:srgbClr>
            </a:solidFill>
            <a:ln w="25400" cap="flat" cmpd="sng" algn="ctr">
              <a:solidFill>
                <a:srgbClr val="9BBB59">
                  <a:lumMod val="60000"/>
                  <a:lumOff val="4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Release Property</a:t>
              </a:r>
              <a:endParaRPr lang="en-US" sz="1100" kern="0" dirty="0">
                <a:solidFill>
                  <a:sysClr val="windowText" lastClr="000000"/>
                </a:solidFill>
                <a:latin typeface="Calibri"/>
                <a:ea typeface="Calibri"/>
                <a:cs typeface="Times New Roman"/>
              </a:endParaRPr>
            </a:p>
          </p:txBody>
        </p:sp>
        <p:cxnSp>
          <p:nvCxnSpPr>
            <p:cNvPr id="15" name="Straight Arrow Connector 14"/>
            <p:cNvCxnSpPr/>
            <p:nvPr/>
          </p:nvCxnSpPr>
          <p:spPr>
            <a:xfrm flipH="1">
              <a:off x="3321170" y="1940944"/>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6" name="Text Box 2"/>
            <p:cNvSpPr txBox="1">
              <a:spLocks noChangeArrowheads="1"/>
            </p:cNvSpPr>
            <p:nvPr/>
          </p:nvSpPr>
          <p:spPr bwMode="auto">
            <a:xfrm>
              <a:off x="2389517" y="2501660"/>
              <a:ext cx="1543685" cy="1537346"/>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60-day hold if HPC wishes to explore options (e.g. photo doc) with property owner </a:t>
              </a:r>
              <a:endParaRPr lang="en-US" sz="1100" kern="0" dirty="0">
                <a:solidFill>
                  <a:sysClr val="windowText" lastClr="000000"/>
                </a:solidFill>
                <a:latin typeface="Calibri"/>
                <a:ea typeface="Calibri"/>
                <a:cs typeface="Times New Roman"/>
              </a:endParaRPr>
            </a:p>
          </p:txBody>
        </p:sp>
        <p:cxnSp>
          <p:nvCxnSpPr>
            <p:cNvPr id="17" name="Straight Arrow Connector 16"/>
            <p:cNvCxnSpPr/>
            <p:nvPr/>
          </p:nvCxnSpPr>
          <p:spPr>
            <a:xfrm>
              <a:off x="3994030" y="1949570"/>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8" name="Text Box 2"/>
            <p:cNvSpPr txBox="1">
              <a:spLocks noChangeArrowheads="1"/>
            </p:cNvSpPr>
            <p:nvPr/>
          </p:nvSpPr>
          <p:spPr bwMode="auto">
            <a:xfrm>
              <a:off x="4054415" y="2510287"/>
              <a:ext cx="1543685" cy="1052195"/>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a:solidFill>
                    <a:srgbClr val="FFFFFF"/>
                  </a:solidFill>
                  <a:latin typeface="Times New Roman"/>
                  <a:ea typeface="Calibri"/>
                  <a:cs typeface="Times New Roman"/>
                </a:rPr>
                <a:t>Release property if HPC does not wish to explore options </a:t>
              </a:r>
              <a:endParaRPr lang="en-US" sz="1100" kern="0">
                <a:solidFill>
                  <a:sysClr val="windowText" lastClr="000000"/>
                </a:solidFill>
                <a:latin typeface="Calibri"/>
                <a:ea typeface="Calibri"/>
                <a:cs typeface="Times New Roman"/>
              </a:endParaRPr>
            </a:p>
          </p:txBody>
        </p:sp>
        <p:cxnSp>
          <p:nvCxnSpPr>
            <p:cNvPr id="19" name="Straight Arrow Connector 18"/>
            <p:cNvCxnSpPr/>
            <p:nvPr/>
          </p:nvCxnSpPr>
          <p:spPr>
            <a:xfrm flipH="1">
              <a:off x="1354347" y="690113"/>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cxnSp>
          <p:nvCxnSpPr>
            <p:cNvPr id="20" name="Straight Arrow Connector 19"/>
            <p:cNvCxnSpPr/>
            <p:nvPr/>
          </p:nvCxnSpPr>
          <p:spPr>
            <a:xfrm>
              <a:off x="2751827" y="690113"/>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6669431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09600" y="533400"/>
            <a:ext cx="8077200" cy="5592763"/>
          </a:xfrm>
        </p:spPr>
        <p:txBody>
          <a:bodyPr/>
          <a:lstStyle/>
          <a:p>
            <a:pPr marL="0" indent="0">
              <a:buNone/>
            </a:pPr>
            <a:r>
              <a:rPr lang="en-US" sz="2500" dirty="0">
                <a:latin typeface="Times New Roman" pitchFamily="18" charset="0"/>
                <a:cs typeface="Times New Roman" pitchFamily="18" charset="0"/>
              </a:rPr>
              <a:t>18.02(T) Cedar Rapids Municipal Code – Historic Significance:</a:t>
            </a:r>
          </a:p>
          <a:p>
            <a:pPr marL="169863" lvl="1" indent="0">
              <a:buNone/>
            </a:pPr>
            <a:r>
              <a:rPr lang="en-US" sz="2200" dirty="0">
                <a:latin typeface="Times New Roman" pitchFamily="18" charset="0"/>
                <a:cs typeface="Times New Roman" pitchFamily="18" charset="0"/>
              </a:rPr>
              <a:t>1. Associated with events that have made a significant contribution to the broad patterns of our history; or</a:t>
            </a:r>
          </a:p>
          <a:p>
            <a:pPr marL="169863" lvl="1" indent="0">
              <a:buNone/>
            </a:pPr>
            <a:r>
              <a:rPr lang="en-US" sz="2200" dirty="0">
                <a:latin typeface="Times New Roman" pitchFamily="18" charset="0"/>
                <a:cs typeface="Times New Roman" pitchFamily="18" charset="0"/>
              </a:rPr>
              <a:t>2. Associated with the lives of significant persons in our past; or</a:t>
            </a:r>
          </a:p>
          <a:p>
            <a:pPr marL="169863" lvl="1" indent="0">
              <a:buNone/>
            </a:pPr>
            <a:r>
              <a:rPr lang="en-US" sz="2200" dirty="0">
                <a:latin typeface="Times New Roman" pitchFamily="18" charset="0"/>
                <a:cs typeface="Times New Roman" pitchFamily="18" charset="0"/>
              </a:rPr>
              <a:t>3. Embodies the distinctive characteristics of a type, period, or method of construction, or represents the work of a master, or possesses high artistic values, or represents a significant and distinguishable entity whose components may lack individual distinction; or</a:t>
            </a:r>
          </a:p>
          <a:p>
            <a:pPr marL="169863" lvl="1" indent="0">
              <a:buNone/>
            </a:pPr>
            <a:r>
              <a:rPr lang="en-US" sz="2200" dirty="0">
                <a:latin typeface="Times New Roman" pitchFamily="18" charset="0"/>
                <a:cs typeface="Times New Roman" pitchFamily="18" charset="0"/>
              </a:rPr>
              <a:t>4. Yielded, or may be likely to yield, information important in history or prehistory.</a:t>
            </a:r>
          </a:p>
          <a:p>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2"/>
          </p:nvPr>
        </p:nvSpPr>
        <p:spPr/>
        <p:txBody>
          <a:body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17978648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4044 F Ave NW #2</a:t>
            </a:r>
            <a:endParaRPr lang="en-US" dirty="0"/>
          </a:p>
        </p:txBody>
      </p:sp>
      <p:sp>
        <p:nvSpPr>
          <p:cNvPr id="2" name="Text Placeholder 1"/>
          <p:cNvSpPr>
            <a:spLocks noGrp="1"/>
          </p:cNvSpPr>
          <p:nvPr>
            <p:ph type="body" idx="1"/>
          </p:nvPr>
        </p:nvSpPr>
        <p:spPr/>
        <p:txBody>
          <a:bodyPr/>
          <a:lstStyle/>
          <a:p>
            <a:r>
              <a:rPr lang="en-US" dirty="0" smtClean="0"/>
              <a:t>Demolition Review</a:t>
            </a:r>
            <a:endParaRPr lang="en-US" dirty="0"/>
          </a:p>
        </p:txBody>
      </p:sp>
      <p:sp>
        <p:nvSpPr>
          <p:cNvPr id="3" name="Date Placeholder 2"/>
          <p:cNvSpPr>
            <a:spLocks noGrp="1"/>
          </p:cNvSpPr>
          <p:nvPr>
            <p:ph type="dt" sz="half" idx="2"/>
          </p:nvPr>
        </p:nvSpPr>
        <p:spPr/>
        <p:txBody>
          <a:bodyPr/>
          <a:lstStyle/>
          <a:p>
            <a:r>
              <a:rPr lang="en-US" smtClean="0"/>
              <a:t>5/24/2018</a:t>
            </a:r>
            <a:endParaRPr lang="en-US" dirty="0"/>
          </a:p>
        </p:txBody>
      </p:sp>
      <p:sp>
        <p:nvSpPr>
          <p:cNvPr id="5" name="Footer Placeholder 4"/>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3179695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4044 F Ave NW #2</a:t>
            </a:r>
            <a:endParaRPr lang="en-US" dirty="0"/>
          </a:p>
        </p:txBody>
      </p:sp>
      <p:pic>
        <p:nvPicPr>
          <p:cNvPr id="3" name="Content Placeholder 2" descr="Screen Clipping"/>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800600" y="1562622"/>
            <a:ext cx="4038600" cy="4097440"/>
          </a:xfrm>
        </p:spPr>
      </p:pic>
      <p:sp>
        <p:nvSpPr>
          <p:cNvPr id="10" name="Footer Placeholder 3"/>
          <p:cNvSpPr>
            <a:spLocks noGrp="1"/>
          </p:cNvSpPr>
          <p:nvPr>
            <p:ph type="ftr" sz="quarter" idx="3"/>
          </p:nvPr>
        </p:nvSpPr>
        <p:spPr/>
        <p:txBody>
          <a:bodyPr/>
          <a:lstStyle/>
          <a:p>
            <a:endParaRPr lang="en-US" dirty="0">
              <a:solidFill>
                <a:prstClr val="white"/>
              </a:solidFill>
            </a:endParaRPr>
          </a:p>
        </p:txBody>
      </p:sp>
      <p:sp>
        <p:nvSpPr>
          <p:cNvPr id="7" name="Date Placeholder 4"/>
          <p:cNvSpPr>
            <a:spLocks noGrp="1"/>
          </p:cNvSpPr>
          <p:nvPr>
            <p:ph type="dt" sz="half" idx="10"/>
          </p:nvPr>
        </p:nvSpPr>
        <p:spPr/>
        <p:txBody>
          <a:bodyPr/>
          <a:lstStyle/>
          <a:p>
            <a:fld id="{0447C9AA-F1D7-9249-B56D-F477BA4F49BE}" type="datetime1">
              <a:rPr lang="en-US" smtClean="0">
                <a:solidFill>
                  <a:prstClr val="white"/>
                </a:solidFill>
              </a:rPr>
              <a:pPr/>
              <a:t>6/28/2018</a:t>
            </a:fld>
            <a:endParaRPr lang="en-US" dirty="0">
              <a:solidFill>
                <a:prstClr val="white"/>
              </a:solidFill>
            </a:endParaRPr>
          </a:p>
        </p:txBody>
      </p:sp>
      <p:sp>
        <p:nvSpPr>
          <p:cNvPr id="4" name="Rectangle 3"/>
          <p:cNvSpPr/>
          <p:nvPr/>
        </p:nvSpPr>
        <p:spPr>
          <a:xfrm>
            <a:off x="6553200" y="1905000"/>
            <a:ext cx="1828800" cy="32004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7086600" y="4572000"/>
            <a:ext cx="457200" cy="457200"/>
          </a:xfrm>
          <a:prstGeom prst="ellipse">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09600" y="1562622"/>
            <a:ext cx="381000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Primary structure built in 1919</a:t>
            </a:r>
          </a:p>
          <a:p>
            <a:pPr marL="285750" indent="-285750">
              <a:buFont typeface="Arial" panose="020B0604020202020204" pitchFamily="34" charset="0"/>
              <a:buChar char="•"/>
            </a:pPr>
            <a:r>
              <a:rPr lang="en-US" sz="2400" dirty="0" smtClean="0"/>
              <a:t>Not included in a survey area or recommended for survey</a:t>
            </a:r>
          </a:p>
          <a:p>
            <a:pPr marL="285750" indent="-285750">
              <a:buFont typeface="Arial" panose="020B0604020202020204" pitchFamily="34" charset="0"/>
              <a:buChar char="•"/>
            </a:pPr>
            <a:r>
              <a:rPr lang="en-US" sz="2400" dirty="0" smtClean="0"/>
              <a:t>One of two structures on the parcel</a:t>
            </a:r>
          </a:p>
          <a:p>
            <a:pPr marL="285750" indent="-285750">
              <a:buFont typeface="Arial" panose="020B0604020202020204" pitchFamily="34" charset="0"/>
              <a:buChar char="•"/>
            </a:pPr>
            <a:r>
              <a:rPr lang="en-US" sz="2400" dirty="0" smtClean="0"/>
              <a:t>Condition is poor, per city assessor</a:t>
            </a:r>
            <a:endParaRPr lang="en-US" sz="2400" dirty="0"/>
          </a:p>
        </p:txBody>
      </p:sp>
    </p:spTree>
    <p:extLst>
      <p:ext uri="{BB962C8B-B14F-4D97-AF65-F5344CB8AC3E}">
        <p14:creationId xmlns:p14="http://schemas.microsoft.com/office/powerpoint/2010/main" val="39867397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4044 F Ave NW #2</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6/28/2018</a:t>
            </a:fld>
            <a:endParaRPr 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10714"/>
          <a:stretch/>
        </p:blipFill>
        <p:spPr>
          <a:xfrm>
            <a:off x="457200" y="1905000"/>
            <a:ext cx="3810000" cy="3200400"/>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18836" y="1807978"/>
            <a:ext cx="4396563" cy="3297422"/>
          </a:xfrm>
          <a:prstGeom prst="rect">
            <a:avLst/>
          </a:prstGeom>
        </p:spPr>
      </p:pic>
    </p:spTree>
    <p:extLst>
      <p:ext uri="{BB962C8B-B14F-4D97-AF65-F5344CB8AC3E}">
        <p14:creationId xmlns:p14="http://schemas.microsoft.com/office/powerpoint/2010/main" val="9714094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4044 F Ave NW #2</a:t>
            </a:r>
            <a:endParaRPr lang="en-US" dirty="0"/>
          </a:p>
        </p:txBody>
      </p:sp>
      <p:sp>
        <p:nvSpPr>
          <p:cNvPr id="2" name="Content Placeholder 1"/>
          <p:cNvSpPr>
            <a:spLocks noGrp="1"/>
          </p:cNvSpPr>
          <p:nvPr>
            <p:ph idx="1"/>
          </p:nvPr>
        </p:nvSpPr>
        <p:spPr/>
        <p:txBody>
          <a:bodyPr/>
          <a:lstStyle/>
          <a:p>
            <a:r>
              <a:rPr lang="en-US" dirty="0" smtClean="0"/>
              <a:t>Structure is in poor condition, as per city assessor</a:t>
            </a:r>
          </a:p>
          <a:p>
            <a:r>
              <a:rPr lang="en-US" dirty="0" smtClean="0"/>
              <a:t>Poor candidate for local </a:t>
            </a:r>
            <a:r>
              <a:rPr lang="en-US" dirty="0" err="1" smtClean="0"/>
              <a:t>landmarking</a:t>
            </a:r>
            <a:endParaRPr lang="en-US" dirty="0" smtClean="0"/>
          </a:p>
          <a:p>
            <a:r>
              <a:rPr lang="en-US" dirty="0" smtClean="0"/>
              <a:t>No evidence to corroborate historical significance</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16281263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6/28/2018</a:t>
            </a:fld>
            <a:endParaRPr lang="en-US" dirty="0"/>
          </a:p>
        </p:txBody>
      </p:sp>
      <p:grpSp>
        <p:nvGrpSpPr>
          <p:cNvPr id="9" name="Group 8"/>
          <p:cNvGrpSpPr/>
          <p:nvPr/>
        </p:nvGrpSpPr>
        <p:grpSpPr>
          <a:xfrm>
            <a:off x="1245374" y="648492"/>
            <a:ext cx="6759278" cy="4876800"/>
            <a:chOff x="0" y="0"/>
            <a:chExt cx="5598100" cy="4039006"/>
          </a:xfrm>
        </p:grpSpPr>
        <p:sp>
          <p:nvSpPr>
            <p:cNvPr id="10" name="Text Box 2"/>
            <p:cNvSpPr txBox="1">
              <a:spLocks noChangeArrowheads="1"/>
            </p:cNvSpPr>
            <p:nvPr/>
          </p:nvSpPr>
          <p:spPr bwMode="auto">
            <a:xfrm>
              <a:off x="871268" y="0"/>
              <a:ext cx="2768600" cy="637588"/>
            </a:xfrm>
            <a:prstGeom prst="rect">
              <a:avLst/>
            </a:prstGeom>
            <a:solidFill>
              <a:srgbClr val="1F497D"/>
            </a:solidFill>
            <a:ln w="25400" cap="flat" cmpd="sng" algn="ctr">
              <a:solidFill>
                <a:srgbClr val="1F497D"/>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1. Determination of                                     Historic Significance</a:t>
              </a:r>
              <a:endParaRPr lang="en-US" sz="1100" kern="0">
                <a:solidFill>
                  <a:sysClr val="windowText" lastClr="000000"/>
                </a:solidFill>
                <a:latin typeface="Calibri"/>
                <a:ea typeface="Calibri"/>
                <a:cs typeface="Times New Roman"/>
              </a:endParaRPr>
            </a:p>
          </p:txBody>
        </p:sp>
        <p:sp>
          <p:nvSpPr>
            <p:cNvPr id="11" name="Text Box 2"/>
            <p:cNvSpPr txBox="1">
              <a:spLocks noChangeArrowheads="1"/>
            </p:cNvSpPr>
            <p:nvPr/>
          </p:nvSpPr>
          <p:spPr bwMode="auto">
            <a:xfrm>
              <a:off x="0" y="1259457"/>
              <a:ext cx="2354580" cy="629285"/>
            </a:xfrm>
            <a:prstGeom prst="rect">
              <a:avLst/>
            </a:prstGeom>
            <a:solidFill>
              <a:srgbClr val="9BBB59">
                <a:lumMod val="75000"/>
              </a:srgbClr>
            </a:solidFill>
            <a:ln w="25400" cap="flat" cmpd="sng" algn="ctr">
              <a:solidFill>
                <a:srgbClr val="9BBB59">
                  <a:lumMod val="75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dirty="0">
                  <a:solidFill>
                    <a:srgbClr val="FFFFFF"/>
                  </a:solidFill>
                  <a:latin typeface="Times New Roman"/>
                  <a:ea typeface="Calibri"/>
                  <a:cs typeface="Times New Roman"/>
                </a:rPr>
                <a:t>2a. Not Historically Significant</a:t>
              </a:r>
              <a:endParaRPr lang="en-US" sz="1100" kern="0" dirty="0">
                <a:solidFill>
                  <a:sysClr val="windowText" lastClr="000000"/>
                </a:solidFill>
                <a:latin typeface="Calibri"/>
                <a:ea typeface="Calibri"/>
                <a:cs typeface="Times New Roman"/>
              </a:endParaRPr>
            </a:p>
          </p:txBody>
        </p:sp>
        <p:sp>
          <p:nvSpPr>
            <p:cNvPr id="12" name="Text Box 2"/>
            <p:cNvSpPr txBox="1">
              <a:spLocks noChangeArrowheads="1"/>
            </p:cNvSpPr>
            <p:nvPr/>
          </p:nvSpPr>
          <p:spPr bwMode="auto">
            <a:xfrm>
              <a:off x="2518913" y="1259457"/>
              <a:ext cx="2354580" cy="629285"/>
            </a:xfrm>
            <a:prstGeom prst="rect">
              <a:avLst/>
            </a:prstGeom>
            <a:solidFill>
              <a:srgbClr val="EEECE1">
                <a:lumMod val="50000"/>
              </a:srgbClr>
            </a:solidFill>
            <a:ln w="25400" cap="flat" cmpd="sng" algn="ctr">
              <a:solidFill>
                <a:srgbClr val="EEECE1">
                  <a:lumMod val="5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2b. Historically Significant</a:t>
              </a:r>
              <a:endParaRPr lang="en-US" sz="1100" kern="0">
                <a:solidFill>
                  <a:sysClr val="windowText" lastClr="000000"/>
                </a:solidFill>
                <a:latin typeface="Calibri"/>
                <a:ea typeface="Calibri"/>
                <a:cs typeface="Times New Roman"/>
              </a:endParaRPr>
            </a:p>
          </p:txBody>
        </p:sp>
        <p:cxnSp>
          <p:nvCxnSpPr>
            <p:cNvPr id="13" name="Straight Arrow Connector 12"/>
            <p:cNvCxnSpPr/>
            <p:nvPr/>
          </p:nvCxnSpPr>
          <p:spPr>
            <a:xfrm>
              <a:off x="1043796" y="1949570"/>
              <a:ext cx="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4" name="Text Box 2"/>
            <p:cNvSpPr txBox="1">
              <a:spLocks noChangeArrowheads="1"/>
            </p:cNvSpPr>
            <p:nvPr/>
          </p:nvSpPr>
          <p:spPr bwMode="auto">
            <a:xfrm>
              <a:off x="267419" y="2510287"/>
              <a:ext cx="1543685" cy="370840"/>
            </a:xfrm>
            <a:prstGeom prst="rect">
              <a:avLst/>
            </a:prstGeom>
            <a:solidFill>
              <a:srgbClr val="9BBB59">
                <a:lumMod val="60000"/>
                <a:lumOff val="40000"/>
              </a:srgbClr>
            </a:solidFill>
            <a:ln w="25400" cap="flat" cmpd="sng" algn="ctr">
              <a:solidFill>
                <a:srgbClr val="9BBB59">
                  <a:lumMod val="60000"/>
                  <a:lumOff val="4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Release Property</a:t>
              </a:r>
              <a:endParaRPr lang="en-US" sz="1100" kern="0" dirty="0">
                <a:solidFill>
                  <a:sysClr val="windowText" lastClr="000000"/>
                </a:solidFill>
                <a:latin typeface="Calibri"/>
                <a:ea typeface="Calibri"/>
                <a:cs typeface="Times New Roman"/>
              </a:endParaRPr>
            </a:p>
          </p:txBody>
        </p:sp>
        <p:cxnSp>
          <p:nvCxnSpPr>
            <p:cNvPr id="15" name="Straight Arrow Connector 14"/>
            <p:cNvCxnSpPr/>
            <p:nvPr/>
          </p:nvCxnSpPr>
          <p:spPr>
            <a:xfrm flipH="1">
              <a:off x="3321170" y="1940944"/>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6" name="Text Box 2"/>
            <p:cNvSpPr txBox="1">
              <a:spLocks noChangeArrowheads="1"/>
            </p:cNvSpPr>
            <p:nvPr/>
          </p:nvSpPr>
          <p:spPr bwMode="auto">
            <a:xfrm>
              <a:off x="2389517" y="2501660"/>
              <a:ext cx="1543685" cy="1537346"/>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60-day hold if HPC wishes to explore options (e.g. photo doc) with property owner </a:t>
              </a:r>
              <a:endParaRPr lang="en-US" sz="1100" kern="0" dirty="0">
                <a:solidFill>
                  <a:sysClr val="windowText" lastClr="000000"/>
                </a:solidFill>
                <a:latin typeface="Calibri"/>
                <a:ea typeface="Calibri"/>
                <a:cs typeface="Times New Roman"/>
              </a:endParaRPr>
            </a:p>
          </p:txBody>
        </p:sp>
        <p:cxnSp>
          <p:nvCxnSpPr>
            <p:cNvPr id="17" name="Straight Arrow Connector 16"/>
            <p:cNvCxnSpPr/>
            <p:nvPr/>
          </p:nvCxnSpPr>
          <p:spPr>
            <a:xfrm>
              <a:off x="3994030" y="1949570"/>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8" name="Text Box 2"/>
            <p:cNvSpPr txBox="1">
              <a:spLocks noChangeArrowheads="1"/>
            </p:cNvSpPr>
            <p:nvPr/>
          </p:nvSpPr>
          <p:spPr bwMode="auto">
            <a:xfrm>
              <a:off x="4054415" y="2510287"/>
              <a:ext cx="1543685" cy="1052195"/>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a:solidFill>
                    <a:srgbClr val="FFFFFF"/>
                  </a:solidFill>
                  <a:latin typeface="Times New Roman"/>
                  <a:ea typeface="Calibri"/>
                  <a:cs typeface="Times New Roman"/>
                </a:rPr>
                <a:t>Release property if HPC does not wish to explore options </a:t>
              </a:r>
              <a:endParaRPr lang="en-US" sz="1100" kern="0">
                <a:solidFill>
                  <a:sysClr val="windowText" lastClr="000000"/>
                </a:solidFill>
                <a:latin typeface="Calibri"/>
                <a:ea typeface="Calibri"/>
                <a:cs typeface="Times New Roman"/>
              </a:endParaRPr>
            </a:p>
          </p:txBody>
        </p:sp>
        <p:cxnSp>
          <p:nvCxnSpPr>
            <p:cNvPr id="19" name="Straight Arrow Connector 18"/>
            <p:cNvCxnSpPr/>
            <p:nvPr/>
          </p:nvCxnSpPr>
          <p:spPr>
            <a:xfrm flipH="1">
              <a:off x="1354347" y="690113"/>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cxnSp>
          <p:nvCxnSpPr>
            <p:cNvPr id="20" name="Straight Arrow Connector 19"/>
            <p:cNvCxnSpPr/>
            <p:nvPr/>
          </p:nvCxnSpPr>
          <p:spPr>
            <a:xfrm>
              <a:off x="2751827" y="690113"/>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9847983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09600" y="533400"/>
            <a:ext cx="8077200" cy="5592763"/>
          </a:xfrm>
        </p:spPr>
        <p:txBody>
          <a:bodyPr/>
          <a:lstStyle/>
          <a:p>
            <a:pPr marL="0" indent="0">
              <a:buNone/>
            </a:pPr>
            <a:r>
              <a:rPr lang="en-US" sz="2500" dirty="0">
                <a:latin typeface="Times New Roman" pitchFamily="18" charset="0"/>
                <a:cs typeface="Times New Roman" pitchFamily="18" charset="0"/>
              </a:rPr>
              <a:t>18.02(T) Cedar Rapids Municipal Code – Historic Significance:</a:t>
            </a:r>
          </a:p>
          <a:p>
            <a:pPr marL="169863" lvl="1" indent="0">
              <a:buNone/>
            </a:pPr>
            <a:r>
              <a:rPr lang="en-US" sz="2200" dirty="0">
                <a:latin typeface="Times New Roman" pitchFamily="18" charset="0"/>
                <a:cs typeface="Times New Roman" pitchFamily="18" charset="0"/>
              </a:rPr>
              <a:t>1. Associated with events that have made a significant contribution to the broad patterns of our history; or</a:t>
            </a:r>
          </a:p>
          <a:p>
            <a:pPr marL="169863" lvl="1" indent="0">
              <a:buNone/>
            </a:pPr>
            <a:r>
              <a:rPr lang="en-US" sz="2200" dirty="0">
                <a:latin typeface="Times New Roman" pitchFamily="18" charset="0"/>
                <a:cs typeface="Times New Roman" pitchFamily="18" charset="0"/>
              </a:rPr>
              <a:t>2. Associated with the lives of significant persons in our past; or</a:t>
            </a:r>
          </a:p>
          <a:p>
            <a:pPr marL="169863" lvl="1" indent="0">
              <a:buNone/>
            </a:pPr>
            <a:r>
              <a:rPr lang="en-US" sz="2200" dirty="0">
                <a:latin typeface="Times New Roman" pitchFamily="18" charset="0"/>
                <a:cs typeface="Times New Roman" pitchFamily="18" charset="0"/>
              </a:rPr>
              <a:t>3. Embodies the distinctive characteristics of a type, period, or method of construction, or represents the work of a master, or possesses high artistic values, or represents a significant and distinguishable entity whose components may lack individual distinction; or</a:t>
            </a:r>
          </a:p>
          <a:p>
            <a:pPr marL="169863" lvl="1" indent="0">
              <a:buNone/>
            </a:pPr>
            <a:r>
              <a:rPr lang="en-US" sz="2200" dirty="0">
                <a:latin typeface="Times New Roman" pitchFamily="18" charset="0"/>
                <a:cs typeface="Times New Roman" pitchFamily="18" charset="0"/>
              </a:rPr>
              <a:t>4. Yielded, or may be likely to yield, information important in history or prehistory.</a:t>
            </a:r>
          </a:p>
          <a:p>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2"/>
          </p:nvPr>
        </p:nvSpPr>
        <p:spPr/>
        <p:txBody>
          <a:body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36463287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1545 2</a:t>
            </a:r>
            <a:r>
              <a:rPr lang="en-US" baseline="30000" dirty="0" smtClean="0"/>
              <a:t>nd</a:t>
            </a:r>
            <a:r>
              <a:rPr lang="en-US" dirty="0" smtClean="0"/>
              <a:t> Ave SE</a:t>
            </a:r>
            <a:endParaRPr lang="en-US" dirty="0"/>
          </a:p>
        </p:txBody>
      </p:sp>
      <p:sp>
        <p:nvSpPr>
          <p:cNvPr id="2" name="Text Placeholder 1"/>
          <p:cNvSpPr>
            <a:spLocks noGrp="1"/>
          </p:cNvSpPr>
          <p:nvPr>
            <p:ph type="body" idx="1"/>
          </p:nvPr>
        </p:nvSpPr>
        <p:spPr/>
        <p:txBody>
          <a:bodyPr/>
          <a:lstStyle/>
          <a:p>
            <a:r>
              <a:rPr lang="en-US" dirty="0" smtClean="0"/>
              <a:t>Historic Rehab Program – Funding Consideration</a:t>
            </a:r>
            <a:endParaRPr lang="en-US" dirty="0"/>
          </a:p>
        </p:txBody>
      </p:sp>
      <p:sp>
        <p:nvSpPr>
          <p:cNvPr id="3" name="Date Placeholder 2"/>
          <p:cNvSpPr>
            <a:spLocks noGrp="1"/>
          </p:cNvSpPr>
          <p:nvPr>
            <p:ph type="dt" sz="half" idx="2"/>
          </p:nvPr>
        </p:nvSpPr>
        <p:spPr/>
        <p:txBody>
          <a:bodyPr/>
          <a:lstStyle/>
          <a:p>
            <a:r>
              <a:rPr lang="en-US" smtClean="0"/>
              <a:t>5/24/2018</a:t>
            </a:r>
            <a:endParaRPr lang="en-US" dirty="0"/>
          </a:p>
        </p:txBody>
      </p:sp>
      <p:sp>
        <p:nvSpPr>
          <p:cNvPr id="5" name="Footer Placeholder 4"/>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7491413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Historic Rehab Program</a:t>
            </a:r>
            <a:endParaRPr lang="en-US" dirty="0"/>
          </a:p>
        </p:txBody>
      </p:sp>
      <p:sp>
        <p:nvSpPr>
          <p:cNvPr id="7" name="Content Placeholder 6"/>
          <p:cNvSpPr>
            <a:spLocks noGrp="1"/>
          </p:cNvSpPr>
          <p:nvPr>
            <p:ph idx="1"/>
          </p:nvPr>
        </p:nvSpPr>
        <p:spPr/>
        <p:txBody>
          <a:bodyPr/>
          <a:lstStyle/>
          <a:p>
            <a:r>
              <a:rPr lang="en-US" dirty="0" smtClean="0"/>
              <a:t>Established in August 2016 to replace Paint Rebate Program</a:t>
            </a:r>
          </a:p>
          <a:p>
            <a:r>
              <a:rPr lang="en-US" dirty="0"/>
              <a:t>Eligible projects include:</a:t>
            </a:r>
          </a:p>
          <a:p>
            <a:pPr lvl="1"/>
            <a:r>
              <a:rPr lang="en-US" dirty="0"/>
              <a:t>Historic window repair</a:t>
            </a:r>
          </a:p>
          <a:p>
            <a:pPr lvl="1"/>
            <a:r>
              <a:rPr lang="en-US" dirty="0"/>
              <a:t>Wood door refinishing </a:t>
            </a:r>
          </a:p>
          <a:p>
            <a:pPr lvl="1"/>
            <a:r>
              <a:rPr lang="en-US" dirty="0"/>
              <a:t>Painting wood or stucco exteriors</a:t>
            </a:r>
          </a:p>
          <a:p>
            <a:pPr lvl="1"/>
            <a:r>
              <a:rPr lang="en-US" dirty="0"/>
              <a:t>Front porch repair </a:t>
            </a:r>
          </a:p>
          <a:p>
            <a:pPr lvl="1"/>
            <a:r>
              <a:rPr lang="en-US" dirty="0"/>
              <a:t>Exterior chimney repair</a:t>
            </a:r>
          </a:p>
          <a:p>
            <a:endParaRPr lang="en-US" dirty="0" smtClean="0"/>
          </a:p>
          <a:p>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3172208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Project Description</a:t>
            </a:r>
            <a:endParaRPr lang="en-US" dirty="0"/>
          </a:p>
        </p:txBody>
      </p:sp>
      <p:pic>
        <p:nvPicPr>
          <p:cNvPr id="3" name="Content Placeholder 2" descr="Screen Clipping"/>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642884" y="1905000"/>
            <a:ext cx="4038600" cy="3223412"/>
          </a:xfrm>
        </p:spPr>
      </p:pic>
      <p:sp>
        <p:nvSpPr>
          <p:cNvPr id="10" name="Footer Placeholder 3"/>
          <p:cNvSpPr>
            <a:spLocks noGrp="1"/>
          </p:cNvSpPr>
          <p:nvPr>
            <p:ph type="ftr" sz="quarter" idx="3"/>
          </p:nvPr>
        </p:nvSpPr>
        <p:spPr/>
        <p:txBody>
          <a:bodyPr/>
          <a:lstStyle/>
          <a:p>
            <a:endParaRPr lang="en-US" dirty="0">
              <a:solidFill>
                <a:prstClr val="white"/>
              </a:solidFill>
            </a:endParaRPr>
          </a:p>
        </p:txBody>
      </p:sp>
      <p:sp>
        <p:nvSpPr>
          <p:cNvPr id="7" name="Date Placeholder 4"/>
          <p:cNvSpPr>
            <a:spLocks noGrp="1"/>
          </p:cNvSpPr>
          <p:nvPr>
            <p:ph type="dt" sz="half" idx="10"/>
          </p:nvPr>
        </p:nvSpPr>
        <p:spPr/>
        <p:txBody>
          <a:bodyPr/>
          <a:lstStyle/>
          <a:p>
            <a:r>
              <a:rPr lang="en-US" smtClean="0">
                <a:solidFill>
                  <a:prstClr val="white"/>
                </a:solidFill>
              </a:rPr>
              <a:t>5/24/2018</a:t>
            </a:r>
            <a:endParaRPr lang="en-US" dirty="0">
              <a:solidFill>
                <a:prstClr val="white"/>
              </a:solidFill>
            </a:endParaRPr>
          </a:p>
        </p:txBody>
      </p:sp>
      <p:sp>
        <p:nvSpPr>
          <p:cNvPr id="4" name="Rectangle 3"/>
          <p:cNvSpPr/>
          <p:nvPr/>
        </p:nvSpPr>
        <p:spPr>
          <a:xfrm rot="3042798">
            <a:off x="7298326" y="3235887"/>
            <a:ext cx="479819" cy="107070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36057" y="1493583"/>
            <a:ext cx="350520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Painting the wood siding on the exterior of the home, including prep work</a:t>
            </a:r>
          </a:p>
          <a:p>
            <a:pPr marL="285750" indent="-285750">
              <a:buFont typeface="Arial" panose="020B0604020202020204" pitchFamily="34" charset="0"/>
              <a:buChar char="•"/>
            </a:pPr>
            <a:r>
              <a:rPr lang="en-US" sz="2400" dirty="0" smtClean="0"/>
              <a:t>Bid 1: S&amp;R Painting and Staining—$10,915</a:t>
            </a:r>
          </a:p>
          <a:p>
            <a:pPr marL="285750" indent="-285750">
              <a:buFont typeface="Arial" panose="020B0604020202020204" pitchFamily="34" charset="0"/>
              <a:buChar char="•"/>
            </a:pPr>
            <a:r>
              <a:rPr lang="en-US" sz="2400" dirty="0" smtClean="0"/>
              <a:t>Bid 2: </a:t>
            </a:r>
            <a:r>
              <a:rPr lang="en-US" sz="2400" dirty="0" err="1" smtClean="0"/>
              <a:t>CorSco</a:t>
            </a:r>
            <a:r>
              <a:rPr lang="en-US" sz="2400" dirty="0" smtClean="0"/>
              <a:t>, LLC—$31,250</a:t>
            </a:r>
          </a:p>
          <a:p>
            <a:pPr marL="285750" indent="-285750">
              <a:buFont typeface="Arial" panose="020B0604020202020204" pitchFamily="34" charset="0"/>
              <a:buChar char="•"/>
            </a:pPr>
            <a:endParaRPr lang="en-US" sz="2400" dirty="0" smtClean="0"/>
          </a:p>
        </p:txBody>
      </p:sp>
    </p:spTree>
    <p:extLst>
      <p:ext uri="{BB962C8B-B14F-4D97-AF65-F5344CB8AC3E}">
        <p14:creationId xmlns:p14="http://schemas.microsoft.com/office/powerpoint/2010/main" val="20035799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1545 2</a:t>
            </a:r>
            <a:r>
              <a:rPr lang="en-US" baseline="30000" dirty="0" smtClean="0"/>
              <a:t>nd</a:t>
            </a:r>
            <a:r>
              <a:rPr lang="en-US" dirty="0" smtClean="0"/>
              <a:t> Ave SE</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r>
              <a:rPr lang="en-US" smtClean="0"/>
              <a:t>5/24/2018</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057400"/>
            <a:ext cx="4091661" cy="306874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2057400"/>
            <a:ext cx="4091661" cy="3068746"/>
          </a:xfrm>
          <a:prstGeom prst="rect">
            <a:avLst/>
          </a:prstGeom>
        </p:spPr>
      </p:pic>
    </p:spTree>
    <p:extLst>
      <p:ext uri="{BB962C8B-B14F-4D97-AF65-F5344CB8AC3E}">
        <p14:creationId xmlns:p14="http://schemas.microsoft.com/office/powerpoint/2010/main" val="1842874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Recommendation</a:t>
            </a:r>
            <a:endParaRPr lang="en-US" dirty="0"/>
          </a:p>
        </p:txBody>
      </p:sp>
      <p:sp>
        <p:nvSpPr>
          <p:cNvPr id="2" name="Content Placeholder 1"/>
          <p:cNvSpPr>
            <a:spLocks noGrp="1"/>
          </p:cNvSpPr>
          <p:nvPr>
            <p:ph idx="1"/>
          </p:nvPr>
        </p:nvSpPr>
        <p:spPr/>
        <p:txBody>
          <a:bodyPr/>
          <a:lstStyle/>
          <a:p>
            <a:pPr marL="0" indent="0">
              <a:buNone/>
            </a:pPr>
            <a:r>
              <a:rPr lang="en-US" dirty="0" smtClean="0"/>
              <a:t>Staff recommends approval of funding for the project: </a:t>
            </a:r>
          </a:p>
          <a:p>
            <a:pPr marL="514350" indent="-514350">
              <a:buAutoNum type="arabicPeriod"/>
            </a:pPr>
            <a:r>
              <a:rPr lang="en-US" dirty="0" smtClean="0">
                <a:solidFill>
                  <a:schemeClr val="tx1"/>
                </a:solidFill>
              </a:rPr>
              <a:t>Project is eligible for the program; and</a:t>
            </a:r>
          </a:p>
          <a:p>
            <a:pPr marL="514350" indent="-514350">
              <a:buAutoNum type="arabicPeriod"/>
            </a:pPr>
            <a:r>
              <a:rPr lang="en-US" dirty="0" smtClean="0">
                <a:solidFill>
                  <a:schemeClr val="tx1"/>
                </a:solidFill>
              </a:rPr>
              <a:t>Consistent with District Guidelines; and</a:t>
            </a:r>
          </a:p>
          <a:p>
            <a:pPr marL="514350" indent="-514350">
              <a:buAutoNum type="arabicPeriod"/>
            </a:pPr>
            <a:r>
              <a:rPr lang="en-US" dirty="0" smtClean="0">
                <a:solidFill>
                  <a:schemeClr val="tx1"/>
                </a:solidFill>
              </a:rPr>
              <a:t>Not removing architectural detailing; and</a:t>
            </a:r>
          </a:p>
          <a:p>
            <a:pPr marL="514350" indent="-514350">
              <a:buAutoNum type="arabicPeriod"/>
            </a:pPr>
            <a:r>
              <a:rPr lang="en-US" dirty="0" smtClean="0">
                <a:solidFill>
                  <a:schemeClr val="tx1"/>
                </a:solidFill>
              </a:rPr>
              <a:t>No impact on defining features; and</a:t>
            </a:r>
          </a:p>
          <a:p>
            <a:pPr marL="514350" indent="-514350">
              <a:buAutoNum type="arabicPeriod"/>
            </a:pPr>
            <a:r>
              <a:rPr lang="en-US" dirty="0" smtClean="0">
                <a:solidFill>
                  <a:schemeClr val="tx1"/>
                </a:solidFill>
              </a:rPr>
              <a:t>Keeps the structure in use and good repair. </a:t>
            </a:r>
            <a:r>
              <a:rPr lang="en-US" dirty="0" smtClean="0">
                <a:solidFill>
                  <a:schemeClr val="tx2"/>
                </a:solidFill>
              </a:rPr>
              <a:t> </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r>
              <a:rPr lang="en-US" smtClean="0"/>
              <a:t>5/24/2018</a:t>
            </a:r>
            <a:endParaRPr lang="en-US" dirty="0"/>
          </a:p>
        </p:txBody>
      </p:sp>
    </p:spTree>
    <p:extLst>
      <p:ext uri="{BB962C8B-B14F-4D97-AF65-F5344CB8AC3E}">
        <p14:creationId xmlns:p14="http://schemas.microsoft.com/office/powerpoint/2010/main" val="20037577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1708 2</a:t>
            </a:r>
            <a:r>
              <a:rPr lang="en-US" baseline="30000" dirty="0" smtClean="0"/>
              <a:t>nd</a:t>
            </a:r>
            <a:r>
              <a:rPr lang="en-US" dirty="0" smtClean="0"/>
              <a:t> Ave SE</a:t>
            </a:r>
            <a:endParaRPr lang="en-US" dirty="0"/>
          </a:p>
        </p:txBody>
      </p:sp>
      <p:sp>
        <p:nvSpPr>
          <p:cNvPr id="2" name="Text Placeholder 1"/>
          <p:cNvSpPr>
            <a:spLocks noGrp="1"/>
          </p:cNvSpPr>
          <p:nvPr>
            <p:ph type="body" idx="1"/>
          </p:nvPr>
        </p:nvSpPr>
        <p:spPr/>
        <p:txBody>
          <a:bodyPr/>
          <a:lstStyle/>
          <a:p>
            <a:r>
              <a:rPr lang="en-US" dirty="0" smtClean="0"/>
              <a:t>Historic Rehab Program—Consideration of Funding</a:t>
            </a:r>
            <a:endParaRPr lang="en-US" dirty="0"/>
          </a:p>
        </p:txBody>
      </p:sp>
      <p:sp>
        <p:nvSpPr>
          <p:cNvPr id="3" name="Date Placeholder 2"/>
          <p:cNvSpPr>
            <a:spLocks noGrp="1"/>
          </p:cNvSpPr>
          <p:nvPr>
            <p:ph type="dt" sz="half" idx="2"/>
          </p:nvPr>
        </p:nvSpPr>
        <p:spPr/>
        <p:txBody>
          <a:bodyPr/>
          <a:lstStyle/>
          <a:p>
            <a:r>
              <a:rPr lang="en-US" smtClean="0"/>
              <a:t>5/24/2018</a:t>
            </a:r>
            <a:endParaRPr lang="en-US" dirty="0"/>
          </a:p>
        </p:txBody>
      </p:sp>
      <p:sp>
        <p:nvSpPr>
          <p:cNvPr id="5" name="Footer Placeholder 4"/>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8644125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rotWithShape="1">
          <a:blip r:embed="rId2">
            <a:extLst>
              <a:ext uri="{28A0092B-C50C-407E-A947-70E740481C1C}">
                <a14:useLocalDpi xmlns:a14="http://schemas.microsoft.com/office/drawing/2010/main" val="0"/>
              </a:ext>
            </a:extLst>
          </a:blip>
          <a:srcRect l="26394"/>
          <a:stretch/>
        </p:blipFill>
        <p:spPr>
          <a:xfrm>
            <a:off x="4419600" y="1600200"/>
            <a:ext cx="4592877" cy="4239217"/>
          </a:xfrm>
          <a:prstGeom prst="rect">
            <a:avLst/>
          </a:prstGeom>
        </p:spPr>
      </p:pic>
      <p:sp>
        <p:nvSpPr>
          <p:cNvPr id="8" name="Title 7"/>
          <p:cNvSpPr>
            <a:spLocks noGrp="1"/>
          </p:cNvSpPr>
          <p:nvPr>
            <p:ph type="title"/>
          </p:nvPr>
        </p:nvSpPr>
        <p:spPr/>
        <p:txBody>
          <a:bodyPr/>
          <a:lstStyle/>
          <a:p>
            <a:r>
              <a:rPr lang="en-US" dirty="0" smtClean="0"/>
              <a:t>Project Description</a:t>
            </a:r>
            <a:endParaRPr lang="en-US" dirty="0"/>
          </a:p>
        </p:txBody>
      </p:sp>
      <p:sp>
        <p:nvSpPr>
          <p:cNvPr id="2" name="Content Placeholder 1"/>
          <p:cNvSpPr>
            <a:spLocks noGrp="1"/>
          </p:cNvSpPr>
          <p:nvPr>
            <p:ph sz="half" idx="1"/>
          </p:nvPr>
        </p:nvSpPr>
        <p:spPr/>
        <p:txBody>
          <a:bodyPr>
            <a:normAutofit/>
          </a:bodyPr>
          <a:lstStyle/>
          <a:p>
            <a:pPr lvl="1"/>
            <a:endParaRPr lang="en-US" dirty="0" smtClean="0"/>
          </a:p>
          <a:p>
            <a:pPr marL="0" indent="0">
              <a:buNone/>
            </a:pPr>
            <a:endParaRPr lang="en-US" dirty="0" smtClean="0"/>
          </a:p>
        </p:txBody>
      </p:sp>
      <p:sp>
        <p:nvSpPr>
          <p:cNvPr id="7" name="Date Placeholder 4"/>
          <p:cNvSpPr>
            <a:spLocks noGrp="1"/>
          </p:cNvSpPr>
          <p:nvPr>
            <p:ph type="dt" sz="half" idx="10"/>
          </p:nvPr>
        </p:nvSpPr>
        <p:spPr/>
        <p:txBody>
          <a:bodyPr/>
          <a:lstStyle/>
          <a:p>
            <a:fld id="{0447C9AA-F1D7-9249-B56D-F477BA4F49BE}" type="datetime1">
              <a:rPr lang="en-US" smtClean="0">
                <a:solidFill>
                  <a:prstClr val="white"/>
                </a:solidFill>
              </a:rPr>
              <a:pPr/>
              <a:t>6/28/2018</a:t>
            </a:fld>
            <a:endParaRPr lang="en-US" dirty="0">
              <a:solidFill>
                <a:prstClr val="white"/>
              </a:solidFill>
            </a:endParaRPr>
          </a:p>
        </p:txBody>
      </p:sp>
      <p:sp>
        <p:nvSpPr>
          <p:cNvPr id="6" name="Rectangle 5"/>
          <p:cNvSpPr/>
          <p:nvPr/>
        </p:nvSpPr>
        <p:spPr>
          <a:xfrm rot="19298632">
            <a:off x="6012083" y="3162666"/>
            <a:ext cx="457200" cy="136130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09600" y="1676400"/>
            <a:ext cx="3505200"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err="1" smtClean="0"/>
              <a:t>Tuckpointing</a:t>
            </a:r>
            <a:r>
              <a:rPr lang="en-US" sz="2000" dirty="0" smtClean="0"/>
              <a:t> the chimney with matching mortar color and repairing cap and flashing area with commercial grade tar/sealer</a:t>
            </a:r>
          </a:p>
          <a:p>
            <a:pPr marL="285750" indent="-285750">
              <a:buFont typeface="Arial" panose="020B0604020202020204" pitchFamily="34" charset="0"/>
              <a:buChar char="•"/>
            </a:pPr>
            <a:r>
              <a:rPr lang="en-US" sz="2000" dirty="0" smtClean="0"/>
              <a:t>Bid 1: Steve Moyle—$1,550.00</a:t>
            </a:r>
          </a:p>
          <a:p>
            <a:pPr marL="285750" indent="-285750">
              <a:buFont typeface="Arial" panose="020B0604020202020204" pitchFamily="34" charset="0"/>
              <a:buChar char="•"/>
            </a:pPr>
            <a:r>
              <a:rPr lang="en-US" sz="2000" dirty="0" smtClean="0"/>
              <a:t>Bid 2: </a:t>
            </a:r>
            <a:r>
              <a:rPr lang="en-US" sz="2000" dirty="0" err="1" smtClean="0"/>
              <a:t>Pesek</a:t>
            </a:r>
            <a:r>
              <a:rPr lang="en-US" sz="2000" dirty="0" smtClean="0"/>
              <a:t> Masonry, </a:t>
            </a:r>
            <a:r>
              <a:rPr lang="en-US" sz="2000" dirty="0" err="1" smtClean="0"/>
              <a:t>Inc</a:t>
            </a:r>
            <a:r>
              <a:rPr lang="en-US" sz="2000" dirty="0" smtClean="0"/>
              <a:t>—$3,785.00</a:t>
            </a:r>
          </a:p>
          <a:p>
            <a:pPr marL="285750" indent="-285750">
              <a:buFont typeface="Arial" panose="020B0604020202020204" pitchFamily="34" charset="0"/>
              <a:buChar char="•"/>
            </a:pPr>
            <a:r>
              <a:rPr lang="en-US" sz="2000" dirty="0" smtClean="0"/>
              <a:t>Bid 3: DC Chimney &amp; Masonry LLC—$8,093.25</a:t>
            </a:r>
          </a:p>
          <a:p>
            <a:pPr marL="285750" indent="-285750">
              <a:buFont typeface="Arial" panose="020B0604020202020204" pitchFamily="34" charset="0"/>
              <a:buChar char="•"/>
            </a:pPr>
            <a:endParaRPr lang="en-US" sz="2000" dirty="0" smtClean="0"/>
          </a:p>
        </p:txBody>
      </p:sp>
    </p:spTree>
    <p:extLst>
      <p:ext uri="{BB962C8B-B14F-4D97-AF65-F5344CB8AC3E}">
        <p14:creationId xmlns:p14="http://schemas.microsoft.com/office/powerpoint/2010/main" val="8524501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1708 2</a:t>
            </a:r>
            <a:r>
              <a:rPr lang="en-US" baseline="30000" dirty="0" smtClean="0"/>
              <a:t>nd</a:t>
            </a:r>
            <a:r>
              <a:rPr lang="en-US" dirty="0" smtClean="0"/>
              <a:t> Ave SE</a:t>
            </a:r>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6/28/2018</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1524000"/>
            <a:ext cx="5791200" cy="4343400"/>
          </a:xfrm>
          <a:prstGeom prst="rect">
            <a:avLst/>
          </a:prstGeom>
        </p:spPr>
      </p:pic>
    </p:spTree>
    <p:extLst>
      <p:ext uri="{BB962C8B-B14F-4D97-AF65-F5344CB8AC3E}">
        <p14:creationId xmlns:p14="http://schemas.microsoft.com/office/powerpoint/2010/main" val="25594121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Recommendation</a:t>
            </a:r>
            <a:endParaRPr lang="en-US" dirty="0"/>
          </a:p>
        </p:txBody>
      </p:sp>
      <p:sp>
        <p:nvSpPr>
          <p:cNvPr id="2" name="Content Placeholder 1"/>
          <p:cNvSpPr>
            <a:spLocks noGrp="1"/>
          </p:cNvSpPr>
          <p:nvPr>
            <p:ph idx="1"/>
          </p:nvPr>
        </p:nvSpPr>
        <p:spPr/>
        <p:txBody>
          <a:bodyPr/>
          <a:lstStyle/>
          <a:p>
            <a:pPr marL="0" indent="0">
              <a:buNone/>
            </a:pPr>
            <a:r>
              <a:rPr lang="en-US" dirty="0" smtClean="0"/>
              <a:t>Staff recommends approval of funding for the project: </a:t>
            </a:r>
          </a:p>
          <a:p>
            <a:pPr marL="514350" indent="-514350">
              <a:buAutoNum type="arabicPeriod"/>
            </a:pPr>
            <a:r>
              <a:rPr lang="en-US" dirty="0" smtClean="0"/>
              <a:t>Project is eligible for the program; and</a:t>
            </a:r>
          </a:p>
          <a:p>
            <a:pPr marL="514350" indent="-514350">
              <a:buAutoNum type="arabicPeriod"/>
            </a:pPr>
            <a:r>
              <a:rPr lang="en-US" dirty="0" smtClean="0"/>
              <a:t>Consistent with District Guidelines; and</a:t>
            </a:r>
          </a:p>
          <a:p>
            <a:pPr marL="514350" indent="-514350">
              <a:buAutoNum type="arabicPeriod"/>
            </a:pPr>
            <a:r>
              <a:rPr lang="en-US" dirty="0" smtClean="0"/>
              <a:t>Not removing architectural detailing; and</a:t>
            </a:r>
          </a:p>
          <a:p>
            <a:pPr marL="514350" indent="-514350">
              <a:buAutoNum type="arabicPeriod"/>
            </a:pPr>
            <a:r>
              <a:rPr lang="en-US" dirty="0" smtClean="0">
                <a:solidFill>
                  <a:schemeClr val="tx1"/>
                </a:solidFill>
              </a:rPr>
              <a:t>No impact on defining features; and</a:t>
            </a:r>
          </a:p>
          <a:p>
            <a:pPr marL="514350" indent="-514350">
              <a:buAutoNum type="arabicPeriod"/>
            </a:pPr>
            <a:r>
              <a:rPr lang="en-US" dirty="0" smtClean="0"/>
              <a:t>Keeps the structure in use and good repair. </a:t>
            </a:r>
          </a:p>
        </p:txBody>
      </p:sp>
      <p:sp>
        <p:nvSpPr>
          <p:cNvPr id="5" name="Date Placeholder 4"/>
          <p:cNvSpPr>
            <a:spLocks noGrp="1"/>
          </p:cNvSpPr>
          <p:nvPr>
            <p:ph type="dt" sz="half" idx="2"/>
          </p:nvPr>
        </p:nvSpPr>
        <p:spPr/>
        <p:txBody>
          <a:bodyPr/>
          <a:lstStyle/>
          <a:p>
            <a:r>
              <a:rPr lang="en-US" smtClean="0"/>
              <a:t>5/24/2018</a:t>
            </a:r>
            <a:endParaRPr lang="en-US" dirty="0"/>
          </a:p>
        </p:txBody>
      </p:sp>
    </p:spTree>
    <p:extLst>
      <p:ext uri="{BB962C8B-B14F-4D97-AF65-F5344CB8AC3E}">
        <p14:creationId xmlns:p14="http://schemas.microsoft.com/office/powerpoint/2010/main" val="11884502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Design Guidelines</a:t>
            </a:r>
            <a:endParaRPr lang="en-US" dirty="0"/>
          </a:p>
        </p:txBody>
      </p:sp>
      <p:sp>
        <p:nvSpPr>
          <p:cNvPr id="2" name="Text Placeholder 1"/>
          <p:cNvSpPr>
            <a:spLocks noGrp="1"/>
          </p:cNvSpPr>
          <p:nvPr>
            <p:ph type="body" idx="1"/>
          </p:nvPr>
        </p:nvSpPr>
        <p:spPr/>
        <p:txBody>
          <a:bodyPr/>
          <a:lstStyle/>
          <a:p>
            <a:r>
              <a:rPr lang="en-US" dirty="0" smtClean="0"/>
              <a:t>Action Item</a:t>
            </a:r>
            <a:endParaRPr lang="en-US" dirty="0"/>
          </a:p>
        </p:txBody>
      </p:sp>
      <p:sp>
        <p:nvSpPr>
          <p:cNvPr id="3" name="Date Placeholder 2"/>
          <p:cNvSpPr>
            <a:spLocks noGrp="1"/>
          </p:cNvSpPr>
          <p:nvPr>
            <p:ph type="dt" sz="half" idx="2"/>
          </p:nvPr>
        </p:nvSpPr>
        <p:spPr/>
        <p:txBody>
          <a:bodyPr/>
          <a:lstStyle/>
          <a:p>
            <a:r>
              <a:rPr lang="en-US" smtClean="0"/>
              <a:t>5/24/2018</a:t>
            </a:r>
            <a:endParaRPr lang="en-US" dirty="0"/>
          </a:p>
        </p:txBody>
      </p:sp>
      <p:sp>
        <p:nvSpPr>
          <p:cNvPr id="5" name="Footer Placeholder 4"/>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30035751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Design Guidelines</a:t>
            </a:r>
            <a:endParaRPr lang="en-US" dirty="0"/>
          </a:p>
        </p:txBody>
      </p:sp>
      <p:sp>
        <p:nvSpPr>
          <p:cNvPr id="5" name="Date Placeholder 4"/>
          <p:cNvSpPr>
            <a:spLocks noGrp="1"/>
          </p:cNvSpPr>
          <p:nvPr>
            <p:ph type="dt" sz="half" idx="10"/>
          </p:nvPr>
        </p:nvSpPr>
        <p:spPr/>
        <p:txBody>
          <a:bodyPr/>
          <a:lstStyle/>
          <a:p>
            <a:r>
              <a:rPr lang="en-US" smtClean="0"/>
              <a:t>5/24/2018</a:t>
            </a:r>
            <a:endParaRPr lang="en-US" dirty="0"/>
          </a:p>
        </p:txBody>
      </p:sp>
      <p:sp>
        <p:nvSpPr>
          <p:cNvPr id="3" name="Content Placeholder 2"/>
          <p:cNvSpPr>
            <a:spLocks noGrp="1"/>
          </p:cNvSpPr>
          <p:nvPr>
            <p:ph sz="half" idx="1"/>
          </p:nvPr>
        </p:nvSpPr>
        <p:spPr>
          <a:xfrm>
            <a:off x="457200" y="1600200"/>
            <a:ext cx="8229600" cy="4525963"/>
          </a:xfrm>
        </p:spPr>
        <p:txBody>
          <a:bodyPr/>
          <a:lstStyle/>
          <a:p>
            <a:pPr marL="0" indent="0">
              <a:buNone/>
            </a:pPr>
            <a:r>
              <a:rPr lang="en-US" b="1" dirty="0" smtClean="0"/>
              <a:t>Remaining Questions: </a:t>
            </a:r>
          </a:p>
          <a:p>
            <a:r>
              <a:rPr lang="en-US" dirty="0" smtClean="0"/>
              <a:t>Adding a section on researching your home and using historic photos</a:t>
            </a:r>
          </a:p>
          <a:p>
            <a:r>
              <a:rPr lang="en-US" dirty="0" smtClean="0"/>
              <a:t>Addressing insulation of exterior walls of frame buildings</a:t>
            </a:r>
          </a:p>
          <a:p>
            <a:r>
              <a:rPr lang="en-US" dirty="0" smtClean="0"/>
              <a:t>Non-historic materials on additions</a:t>
            </a:r>
          </a:p>
          <a:p>
            <a:r>
              <a:rPr lang="en-US" dirty="0" smtClean="0"/>
              <a:t>Fiberglass or other materials that are visually indistinguishable from wood for porch columns or ornamentation</a:t>
            </a:r>
            <a:endParaRPr lang="en-US" dirty="0"/>
          </a:p>
        </p:txBody>
      </p:sp>
    </p:spTree>
    <p:extLst>
      <p:ext uri="{BB962C8B-B14F-4D97-AF65-F5344CB8AC3E}">
        <p14:creationId xmlns:p14="http://schemas.microsoft.com/office/powerpoint/2010/main" val="15363604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Historic Preservation Commission</a:t>
            </a:r>
            <a:endParaRPr lang="en-US" dirty="0"/>
          </a:p>
        </p:txBody>
      </p:sp>
      <p:sp>
        <p:nvSpPr>
          <p:cNvPr id="6" name="Text Placeholder 5"/>
          <p:cNvSpPr>
            <a:spLocks noGrp="1"/>
          </p:cNvSpPr>
          <p:nvPr>
            <p:ph type="body" sz="quarter" idx="10"/>
          </p:nvPr>
        </p:nvSpPr>
        <p:spPr/>
        <p:txBody>
          <a:bodyPr/>
          <a:lstStyle/>
          <a:p>
            <a:endParaRPr lang="en-US" dirty="0"/>
          </a:p>
        </p:txBody>
      </p:sp>
      <p:sp>
        <p:nvSpPr>
          <p:cNvPr id="2" name="TextBox 1"/>
          <p:cNvSpPr txBox="1"/>
          <p:nvPr/>
        </p:nvSpPr>
        <p:spPr>
          <a:xfrm>
            <a:off x="609600" y="4572000"/>
            <a:ext cx="3276600" cy="400110"/>
          </a:xfrm>
          <a:prstGeom prst="rect">
            <a:avLst/>
          </a:prstGeom>
          <a:noFill/>
        </p:spPr>
        <p:txBody>
          <a:bodyPr wrap="square" rtlCol="0">
            <a:spAutoFit/>
          </a:bodyPr>
          <a:lstStyle/>
          <a:p>
            <a:r>
              <a:rPr lang="en-US" sz="2000" dirty="0" smtClean="0">
                <a:solidFill>
                  <a:schemeClr val="accent1"/>
                </a:solidFill>
                <a:latin typeface="+mj-lt"/>
              </a:rPr>
              <a:t>Staff Liaison:</a:t>
            </a:r>
            <a:endParaRPr lang="en-US" sz="2000" dirty="0">
              <a:solidFill>
                <a:schemeClr val="accent1"/>
              </a:solidFill>
              <a:latin typeface="+mj-lt"/>
            </a:endParaRPr>
          </a:p>
        </p:txBody>
      </p:sp>
      <p:sp>
        <p:nvSpPr>
          <p:cNvPr id="7" name="TextBox 6"/>
          <p:cNvSpPr txBox="1"/>
          <p:nvPr/>
        </p:nvSpPr>
        <p:spPr>
          <a:xfrm>
            <a:off x="609600" y="5000463"/>
            <a:ext cx="2895600" cy="1077218"/>
          </a:xfrm>
          <a:prstGeom prst="rect">
            <a:avLst/>
          </a:prstGeom>
          <a:noFill/>
        </p:spPr>
        <p:txBody>
          <a:bodyPr wrap="square" rtlCol="0">
            <a:spAutoFit/>
          </a:bodyPr>
          <a:lstStyle/>
          <a:p>
            <a:r>
              <a:rPr lang="en-US" sz="1600" b="1" dirty="0" smtClean="0">
                <a:solidFill>
                  <a:schemeClr val="bg1"/>
                </a:solidFill>
              </a:rPr>
              <a:t>Adam Lindenlaub</a:t>
            </a:r>
          </a:p>
          <a:p>
            <a:r>
              <a:rPr lang="en-US" sz="1600" i="1" dirty="0" smtClean="0">
                <a:solidFill>
                  <a:schemeClr val="bg1"/>
                </a:solidFill>
              </a:rPr>
              <a:t>Comm. Dev. Planner</a:t>
            </a:r>
          </a:p>
          <a:p>
            <a:r>
              <a:rPr lang="en-US" sz="1600" dirty="0" smtClean="0">
                <a:solidFill>
                  <a:schemeClr val="bg1"/>
                </a:solidFill>
              </a:rPr>
              <a:t>a.lindenlaub@cedar-rapids.org</a:t>
            </a:r>
          </a:p>
          <a:p>
            <a:r>
              <a:rPr lang="en-US" sz="1600" dirty="0" smtClean="0">
                <a:solidFill>
                  <a:schemeClr val="bg1"/>
                </a:solidFill>
              </a:rPr>
              <a:t>319.286.5064</a:t>
            </a:r>
          </a:p>
        </p:txBody>
      </p:sp>
      <p:sp>
        <p:nvSpPr>
          <p:cNvPr id="8" name="TextBox 7"/>
          <p:cNvSpPr txBox="1"/>
          <p:nvPr/>
        </p:nvSpPr>
        <p:spPr>
          <a:xfrm>
            <a:off x="3581400" y="5000463"/>
            <a:ext cx="2895600" cy="1077218"/>
          </a:xfrm>
          <a:prstGeom prst="rect">
            <a:avLst/>
          </a:prstGeom>
          <a:noFill/>
        </p:spPr>
        <p:txBody>
          <a:bodyPr wrap="square" rtlCol="0">
            <a:spAutoFit/>
          </a:bodyPr>
          <a:lstStyle/>
          <a:p>
            <a:r>
              <a:rPr lang="en-US" sz="1600" b="1" dirty="0" smtClean="0">
                <a:solidFill>
                  <a:schemeClr val="bg1"/>
                </a:solidFill>
              </a:rPr>
              <a:t>William Micheel</a:t>
            </a:r>
            <a:endParaRPr lang="en-US" sz="1600" b="1" i="1" dirty="0">
              <a:solidFill>
                <a:schemeClr val="bg1"/>
              </a:solidFill>
            </a:endParaRPr>
          </a:p>
          <a:p>
            <a:r>
              <a:rPr lang="en-US" sz="1600" i="1" dirty="0" smtClean="0">
                <a:solidFill>
                  <a:schemeClr val="bg1"/>
                </a:solidFill>
              </a:rPr>
              <a:t>Comm. Dev. Assistant Director </a:t>
            </a:r>
            <a:endParaRPr lang="en-US" sz="1600" dirty="0">
              <a:solidFill>
                <a:schemeClr val="bg1"/>
              </a:solidFill>
            </a:endParaRPr>
          </a:p>
          <a:p>
            <a:r>
              <a:rPr lang="en-US" sz="1600" dirty="0" smtClean="0">
                <a:solidFill>
                  <a:schemeClr val="bg1"/>
                </a:solidFill>
              </a:rPr>
              <a:t>w.micheel@cedar-rapids.org</a:t>
            </a:r>
            <a:endParaRPr lang="en-US" sz="1600" dirty="0">
              <a:solidFill>
                <a:schemeClr val="accent1"/>
              </a:solidFill>
            </a:endParaRPr>
          </a:p>
          <a:p>
            <a:r>
              <a:rPr lang="en-US" sz="1600" dirty="0" smtClean="0">
                <a:solidFill>
                  <a:schemeClr val="bg1"/>
                </a:solidFill>
              </a:rPr>
              <a:t>319.286.5045</a:t>
            </a:r>
            <a:endParaRPr lang="en-US" sz="1600" dirty="0">
              <a:solidFill>
                <a:schemeClr val="bg1"/>
              </a:solidFill>
            </a:endParaRPr>
          </a:p>
        </p:txBody>
      </p:sp>
    </p:spTree>
    <p:extLst>
      <p:ext uri="{BB962C8B-B14F-4D97-AF65-F5344CB8AC3E}">
        <p14:creationId xmlns:p14="http://schemas.microsoft.com/office/powerpoint/2010/main" val="40945508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Historic Rehab Program</a:t>
            </a:r>
            <a:endParaRPr lang="en-US" dirty="0"/>
          </a:p>
        </p:txBody>
      </p:sp>
      <p:sp>
        <p:nvSpPr>
          <p:cNvPr id="7" name="Content Placeholder 6"/>
          <p:cNvSpPr>
            <a:spLocks noGrp="1"/>
          </p:cNvSpPr>
          <p:nvPr>
            <p:ph idx="1"/>
          </p:nvPr>
        </p:nvSpPr>
        <p:spPr/>
        <p:txBody>
          <a:bodyPr>
            <a:normAutofit/>
          </a:bodyPr>
          <a:lstStyle/>
          <a:p>
            <a:r>
              <a:rPr lang="en-US" dirty="0" smtClean="0"/>
              <a:t>Limited </a:t>
            </a:r>
            <a:r>
              <a:rPr lang="en-US" dirty="0"/>
              <a:t>to local historic </a:t>
            </a:r>
            <a:r>
              <a:rPr lang="en-US" dirty="0" smtClean="0"/>
              <a:t>districts and local landmarks</a:t>
            </a:r>
            <a:endParaRPr lang="en-US" dirty="0"/>
          </a:p>
          <a:p>
            <a:r>
              <a:rPr lang="en-US" dirty="0"/>
              <a:t>Grant or loan for 50% of project up to $5,000</a:t>
            </a:r>
          </a:p>
          <a:p>
            <a:r>
              <a:rPr lang="en-US" dirty="0"/>
              <a:t>Applicants submit plans and at least </a:t>
            </a:r>
            <a:r>
              <a:rPr lang="en-US" dirty="0" smtClean="0"/>
              <a:t>two </a:t>
            </a:r>
            <a:r>
              <a:rPr lang="en-US" dirty="0"/>
              <a:t>reasonable </a:t>
            </a:r>
            <a:r>
              <a:rPr lang="en-US" dirty="0" smtClean="0"/>
              <a:t>bids</a:t>
            </a:r>
          </a:p>
          <a:p>
            <a:r>
              <a:rPr lang="en-US" dirty="0" smtClean="0"/>
              <a:t>Approved funding:</a:t>
            </a:r>
          </a:p>
          <a:p>
            <a:pPr lvl="1"/>
            <a:r>
              <a:rPr lang="en-US" dirty="0" smtClean="0"/>
              <a:t>FY17- $47,500 – 11 projects total</a:t>
            </a:r>
          </a:p>
          <a:p>
            <a:pPr lvl="1"/>
            <a:r>
              <a:rPr lang="en-US" dirty="0" smtClean="0"/>
              <a:t>FY18- $6,050 (plus $5,930 tentative funding)</a:t>
            </a:r>
            <a:endParaRPr lang="en-US" dirty="0"/>
          </a:p>
          <a:p>
            <a:pPr lvl="1"/>
            <a:endParaRPr lang="en-US" dirty="0" smtClean="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3004067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Historic Rehab Program</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6/28/2018</a:t>
            </a:fld>
            <a:endParaRPr lang="en-US" dirty="0"/>
          </a:p>
        </p:txBody>
      </p:sp>
      <p:pic>
        <p:nvPicPr>
          <p:cNvPr id="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365781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7692" r="19231"/>
          <a:stretch/>
        </p:blipFill>
        <p:spPr>
          <a:xfrm>
            <a:off x="4256038" y="1600200"/>
            <a:ext cx="4424010" cy="4540431"/>
          </a:xfrm>
          <a:prstGeom prst="rect">
            <a:avLst/>
          </a:prstGeom>
        </p:spPr>
      </p:pic>
    </p:spTree>
    <p:extLst>
      <p:ext uri="{BB962C8B-B14F-4D97-AF65-F5344CB8AC3E}">
        <p14:creationId xmlns:p14="http://schemas.microsoft.com/office/powerpoint/2010/main" val="1151426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Historic Rehab Program</a:t>
            </a:r>
            <a:endParaRPr lang="en-US" dirty="0"/>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5000" b="13333"/>
          <a:stretch/>
        </p:blipFill>
        <p:spPr>
          <a:xfrm>
            <a:off x="228600" y="1828800"/>
            <a:ext cx="4185138" cy="3200400"/>
          </a:xfrm>
        </p:spPr>
      </p:pic>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6/28/2018</a:t>
            </a:fld>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1828800"/>
            <a:ext cx="4267200" cy="3200400"/>
          </a:xfrm>
          <a:prstGeom prst="rect">
            <a:avLst/>
          </a:prstGeom>
        </p:spPr>
      </p:pic>
    </p:spTree>
    <p:extLst>
      <p:ext uri="{BB962C8B-B14F-4D97-AF65-F5344CB8AC3E}">
        <p14:creationId xmlns:p14="http://schemas.microsoft.com/office/powerpoint/2010/main" val="2432842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Historic Rehab Program</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6/28/2018</a:t>
            </a:fld>
            <a:endParaRPr lang="en-US" dirty="0"/>
          </a:p>
        </p:txBody>
      </p:sp>
      <p:pic>
        <p:nvPicPr>
          <p:cNvPr id="12" name="Content Placeholder 1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1943582"/>
            <a:ext cx="4165600" cy="3124200"/>
          </a:xfr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1943582"/>
            <a:ext cx="4165600" cy="3124200"/>
          </a:xfrm>
          <a:prstGeom prst="rect">
            <a:avLst/>
          </a:prstGeom>
        </p:spPr>
      </p:pic>
    </p:spTree>
    <p:extLst>
      <p:ext uri="{BB962C8B-B14F-4D97-AF65-F5344CB8AC3E}">
        <p14:creationId xmlns:p14="http://schemas.microsoft.com/office/powerpoint/2010/main" val="798818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5907" y="4406900"/>
            <a:ext cx="7772400" cy="1362075"/>
          </a:xfrm>
        </p:spPr>
        <p:txBody>
          <a:bodyPr/>
          <a:lstStyle/>
          <a:p>
            <a:r>
              <a:rPr lang="en-US" dirty="0" smtClean="0"/>
              <a:t>Proactive Preservation</a:t>
            </a:r>
            <a:endParaRPr lang="en-US" dirty="0"/>
          </a:p>
        </p:txBody>
      </p:sp>
      <p:sp>
        <p:nvSpPr>
          <p:cNvPr id="2" name="Text Placeholder 1"/>
          <p:cNvSpPr>
            <a:spLocks noGrp="1"/>
          </p:cNvSpPr>
          <p:nvPr>
            <p:ph type="body" idx="1"/>
          </p:nvPr>
        </p:nvSpPr>
        <p:spPr>
          <a:xfrm>
            <a:off x="722313" y="3886200"/>
            <a:ext cx="7772400" cy="520700"/>
          </a:xfrm>
        </p:spPr>
        <p:txBody>
          <a:bodyPr/>
          <a:lstStyle/>
          <a:p>
            <a:r>
              <a:rPr lang="en-US" dirty="0" smtClean="0"/>
              <a:t>Presentation</a:t>
            </a:r>
            <a:endParaRPr lang="en-US" dirty="0"/>
          </a:p>
        </p:txBody>
      </p:sp>
    </p:spTree>
    <p:extLst>
      <p:ext uri="{BB962C8B-B14F-4D97-AF65-F5344CB8AC3E}">
        <p14:creationId xmlns:p14="http://schemas.microsoft.com/office/powerpoint/2010/main" val="30161888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1708 2</a:t>
            </a:r>
            <a:r>
              <a:rPr lang="en-US" baseline="30000" dirty="0" smtClean="0"/>
              <a:t>nd</a:t>
            </a:r>
            <a:r>
              <a:rPr lang="en-US" dirty="0" smtClean="0"/>
              <a:t> Ave SE</a:t>
            </a:r>
            <a:endParaRPr lang="en-US" dirty="0"/>
          </a:p>
        </p:txBody>
      </p:sp>
      <p:sp>
        <p:nvSpPr>
          <p:cNvPr id="3" name="Text Placeholder 2"/>
          <p:cNvSpPr>
            <a:spLocks noGrp="1"/>
          </p:cNvSpPr>
          <p:nvPr>
            <p:ph type="body" idx="1"/>
          </p:nvPr>
        </p:nvSpPr>
        <p:spPr/>
        <p:txBody>
          <a:bodyPr/>
          <a:lstStyle/>
          <a:p>
            <a:r>
              <a:rPr lang="en-US" dirty="0" smtClean="0"/>
              <a:t>Certificate of Appropriateness</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6/28/2018</a:t>
            </a:fld>
            <a:endParaRPr lang="en-US" dirty="0"/>
          </a:p>
        </p:txBody>
      </p:sp>
    </p:spTree>
    <p:extLst>
      <p:ext uri="{BB962C8B-B14F-4D97-AF65-F5344CB8AC3E}">
        <p14:creationId xmlns:p14="http://schemas.microsoft.com/office/powerpoint/2010/main" val="2075949572"/>
      </p:ext>
    </p:extLst>
  </p:cSld>
  <p:clrMapOvr>
    <a:masterClrMapping/>
  </p:clrMapOvr>
</p:sld>
</file>

<file path=ppt/theme/theme1.xml><?xml version="1.0" encoding="utf-8"?>
<a:theme xmlns:a="http://schemas.openxmlformats.org/drawingml/2006/main" name="City of CR Presentation Template">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Interior_Tree">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4_Interior_Blank">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erior_Tree">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erior_Blank">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losing">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Interior_Tree">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Interior_Blank">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Interior_Blank">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Interior_Tree">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Interior_Blank">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A1FC339569022449FE879543696C144" ma:contentTypeVersion="2" ma:contentTypeDescription="Create a new document." ma:contentTypeScope="" ma:versionID="3605ebbeabd0b881c63cace1cd274127">
  <xsd:schema xmlns:xsd="http://www.w3.org/2001/XMLSchema" xmlns:xs="http://www.w3.org/2001/XMLSchema" xmlns:p="http://schemas.microsoft.com/office/2006/metadata/properties" xmlns:ns1="http://schemas.microsoft.com/sharepoint/v3" targetNamespace="http://schemas.microsoft.com/office/2006/metadata/properties" ma:root="true" ma:fieldsID="6f9746fe128b0ca74698fd9d7c13d39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0C5F07-6CF3-48CB-9F81-6CEE2947A90E}">
  <ds:schemaRefs>
    <ds:schemaRef ds:uri="http://schemas.microsoft.com/sharepoint/v3/contenttype/forms"/>
  </ds:schemaRefs>
</ds:datastoreItem>
</file>

<file path=customXml/itemProps2.xml><?xml version="1.0" encoding="utf-8"?>
<ds:datastoreItem xmlns:ds="http://schemas.openxmlformats.org/officeDocument/2006/customXml" ds:itemID="{61226A30-D92C-4CA6-BE89-4A596CC160E5}">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96F3B1A4-3DA7-4946-87B5-BBB06CE919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City of CR Presentation Template</Template>
  <TotalTime>5686</TotalTime>
  <Words>1229</Words>
  <Application>Microsoft Office PowerPoint</Application>
  <PresentationFormat>On-screen Show (4:3)</PresentationFormat>
  <Paragraphs>184</Paragraphs>
  <Slides>39</Slides>
  <Notes>0</Notes>
  <HiddenSlides>0</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39</vt:i4>
      </vt:variant>
    </vt:vector>
  </HeadingPairs>
  <TitlesOfParts>
    <vt:vector size="56" baseType="lpstr">
      <vt:lpstr>Arial</vt:lpstr>
      <vt:lpstr>Calibri</vt:lpstr>
      <vt:lpstr>Cambria</vt:lpstr>
      <vt:lpstr>Corbel</vt:lpstr>
      <vt:lpstr>Times New Roman</vt:lpstr>
      <vt:lpstr>Wingdings</vt:lpstr>
      <vt:lpstr>City of CR Presentation Template</vt:lpstr>
      <vt:lpstr>Interior_Tree</vt:lpstr>
      <vt:lpstr>Interior_Blank</vt:lpstr>
      <vt:lpstr>Closing</vt:lpstr>
      <vt:lpstr>1_Interior_Tree</vt:lpstr>
      <vt:lpstr>1_Interior_Blank</vt:lpstr>
      <vt:lpstr>2_Interior_Blank</vt:lpstr>
      <vt:lpstr>2_Interior_Tree</vt:lpstr>
      <vt:lpstr>3_Interior_Blank</vt:lpstr>
      <vt:lpstr>3_Interior_Tree</vt:lpstr>
      <vt:lpstr>4_Interior_Blank</vt:lpstr>
      <vt:lpstr>Historic Preservation Commission </vt:lpstr>
      <vt:lpstr>Historic Rehabilitation Program Overview</vt:lpstr>
      <vt:lpstr>Historic Rehab Program</vt:lpstr>
      <vt:lpstr>Historic Rehab Program</vt:lpstr>
      <vt:lpstr>Historic Rehab Program</vt:lpstr>
      <vt:lpstr>Historic Rehab Program</vt:lpstr>
      <vt:lpstr>Historic Rehab Program</vt:lpstr>
      <vt:lpstr>Proactive Preservation</vt:lpstr>
      <vt:lpstr>1708 2nd Ave SE</vt:lpstr>
      <vt:lpstr>Project Description</vt:lpstr>
      <vt:lpstr>1708 2nd Ave SE</vt:lpstr>
      <vt:lpstr>Historic District Guidelines –  Chimneys</vt:lpstr>
      <vt:lpstr>Guideline Prioritization</vt:lpstr>
      <vt:lpstr>Criteria for Decision</vt:lpstr>
      <vt:lpstr>Recommendation</vt:lpstr>
      <vt:lpstr>Actions</vt:lpstr>
      <vt:lpstr>502 A Ave NW</vt:lpstr>
      <vt:lpstr>502 A Ave NW</vt:lpstr>
      <vt:lpstr>502 A Ave NW</vt:lpstr>
      <vt:lpstr>502 A Ave NW</vt:lpstr>
      <vt:lpstr>PowerPoint Presentation</vt:lpstr>
      <vt:lpstr>PowerPoint Presentation</vt:lpstr>
      <vt:lpstr>4044 F Ave NW #2</vt:lpstr>
      <vt:lpstr>4044 F Ave NW #2</vt:lpstr>
      <vt:lpstr>4044 F Ave NW #2</vt:lpstr>
      <vt:lpstr>4044 F Ave NW #2</vt:lpstr>
      <vt:lpstr>PowerPoint Presentation</vt:lpstr>
      <vt:lpstr>PowerPoint Presentation</vt:lpstr>
      <vt:lpstr>1545 2nd Ave SE</vt:lpstr>
      <vt:lpstr>Project Description</vt:lpstr>
      <vt:lpstr>1545 2nd Ave SE</vt:lpstr>
      <vt:lpstr>Recommendation</vt:lpstr>
      <vt:lpstr>1708 2nd Ave SE</vt:lpstr>
      <vt:lpstr>Project Description</vt:lpstr>
      <vt:lpstr>1708 2nd Ave SE</vt:lpstr>
      <vt:lpstr>Recommendation</vt:lpstr>
      <vt:lpstr>Design Guidelines</vt:lpstr>
      <vt:lpstr>Design Guidelines</vt:lpstr>
      <vt:lpstr>Historic Preservation Commission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Gonzalez, Ivan G.</dc:creator>
  <cp:lastModifiedBy>Bochner, Sylvia C.</cp:lastModifiedBy>
  <cp:revision>220</cp:revision>
  <dcterms:created xsi:type="dcterms:W3CDTF">2017-11-13T22:17:20Z</dcterms:created>
  <dcterms:modified xsi:type="dcterms:W3CDTF">2018-06-28T21:21:23Z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0x010100FA1FC339569022449FE879543696C144</vt:lpwstr>
  </property>
</Properties>
</file>