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7" autoAdjust="0"/>
  </p:normalViewPr>
  <p:slideViewPr>
    <p:cSldViewPr>
      <p:cViewPr varScale="1">
        <p:scale>
          <a:sx n="105" d="100"/>
          <a:sy n="105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A834AB-9DDB-49F9-A95A-C5FF7A78234D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D8F4BBC-5B90-4AF5-8A77-59D5AFF35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8001000" cy="4648200"/>
          </a:xfr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       </a:t>
            </a:r>
            <a:br>
              <a:rPr lang="en-US" dirty="0" smtClean="0"/>
            </a:br>
            <a:r>
              <a:rPr lang="en-US" dirty="0" smtClean="0"/>
              <a:t>	Residential Evictions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z="2400" dirty="0" smtClean="0"/>
              <a:t>(or how to take back your property….legally)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495800"/>
            <a:ext cx="396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</a:t>
            </a:r>
            <a:r>
              <a:rPr lang="en-US" b="1" dirty="0" smtClean="0">
                <a:solidFill>
                  <a:schemeClr val="bg1"/>
                </a:solidFill>
              </a:rPr>
              <a:t>Iowa Code Chapter 562A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</a:t>
            </a:r>
            <a:r>
              <a:rPr lang="en-US" sz="1900" dirty="0" smtClean="0">
                <a:solidFill>
                  <a:schemeClr val="bg1"/>
                </a:solidFill>
              </a:rPr>
              <a:t>Magistrate David E. Grinde  </a:t>
            </a:r>
            <a:endParaRPr lang="en-US" sz="1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Service of FED 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/>
          <a:lstStyle/>
          <a:p>
            <a:r>
              <a:rPr lang="en-US" dirty="0" smtClean="0"/>
              <a:t>Same methods as for Notices, BUT –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only be posted, sent certified and regular mail </a:t>
            </a:r>
            <a:r>
              <a:rPr lang="en-US" b="1" i="1" dirty="0" smtClean="0"/>
              <a:t>after</a:t>
            </a:r>
            <a:r>
              <a:rPr lang="en-US" i="1" dirty="0" smtClean="0"/>
              <a:t> </a:t>
            </a:r>
            <a:r>
              <a:rPr lang="en-US" dirty="0" smtClean="0"/>
              <a:t> two unsuccessful attempts at either personal service of signed acknowledgement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r>
              <a:rPr lang="en-US" dirty="0" smtClean="0"/>
              <a:t>Do weekends count?  See Sec. 4.1(34)</a:t>
            </a:r>
          </a:p>
          <a:p>
            <a:r>
              <a:rPr lang="en-US" dirty="0" smtClean="0"/>
              <a:t>Does a LL have a duty to care for T’s property after eviction?</a:t>
            </a:r>
          </a:p>
          <a:p>
            <a:r>
              <a:rPr lang="en-US" dirty="0" smtClean="0"/>
              <a:t>My ex or significant other won’t move out.  What do I do?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295400"/>
          <a:ext cx="7772401" cy="51731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0343"/>
                <a:gridCol w="1110343"/>
                <a:gridCol w="1110343"/>
                <a:gridCol w="1110343"/>
                <a:gridCol w="1110343"/>
                <a:gridCol w="1110343"/>
                <a:gridCol w="111034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Wednesday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Thursday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Saturday</a:t>
                      </a:r>
                      <a:endParaRPr lang="en-US" sz="1400" dirty="0"/>
                    </a:p>
                  </a:txBody>
                  <a:tcPr/>
                </a:tc>
              </a:tr>
              <a:tr h="95843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95843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958434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958434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  <a:tr h="958434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I. FED for Non-Payment of Rent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1. Tenant fails to pay rent when due</a:t>
            </a:r>
          </a:p>
          <a:p>
            <a:endParaRPr lang="en-US" sz="2800" dirty="0" smtClean="0"/>
          </a:p>
          <a:p>
            <a:r>
              <a:rPr lang="en-US" sz="2800" dirty="0" smtClean="0"/>
              <a:t>2. LL serves 3 day Notice of Non-Payment of Rent</a:t>
            </a:r>
          </a:p>
          <a:p>
            <a:endParaRPr lang="en-US" sz="2800" dirty="0" smtClean="0"/>
          </a:p>
          <a:p>
            <a:r>
              <a:rPr lang="en-US" sz="2800" dirty="0" smtClean="0"/>
              <a:t>3. T has 3 days to pay 						- if T pays </a:t>
            </a:r>
            <a:r>
              <a:rPr lang="en-US" sz="2800" i="1" u="sng" dirty="0" smtClean="0"/>
              <a:t>current</a:t>
            </a:r>
            <a:r>
              <a:rPr lang="en-US" sz="2800" dirty="0" smtClean="0"/>
              <a:t> months rent, no FED		 	- if T fails to pay, FED filed</a:t>
            </a:r>
          </a:p>
          <a:p>
            <a:endParaRPr lang="en-US" sz="2800" dirty="0" smtClean="0"/>
          </a:p>
          <a:p>
            <a:r>
              <a:rPr lang="en-US" sz="2800" dirty="0" smtClean="0"/>
              <a:t>4. LL files FED</a:t>
            </a:r>
          </a:p>
          <a:p>
            <a:endParaRPr lang="en-US" sz="2800" dirty="0" smtClean="0"/>
          </a:p>
          <a:p>
            <a:r>
              <a:rPr lang="en-US" sz="2800" dirty="0" smtClean="0"/>
              <a:t>5. LL serves T with FED Petition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Defenses to FED based on rent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1. Improper service of 3 day Notice</a:t>
            </a:r>
          </a:p>
          <a:p>
            <a:endParaRPr lang="en-US" sz="2800" dirty="0" smtClean="0"/>
          </a:p>
          <a:p>
            <a:r>
              <a:rPr lang="en-US" sz="2800" dirty="0" smtClean="0"/>
              <a:t>2. 3 day Notice demanded more than current months rent (don’t do this!)</a:t>
            </a:r>
          </a:p>
          <a:p>
            <a:endParaRPr lang="en-US" sz="2800" dirty="0" smtClean="0"/>
          </a:p>
          <a:p>
            <a:r>
              <a:rPr lang="en-US" sz="2800" dirty="0" smtClean="0"/>
              <a:t>3. FED filed too soon</a:t>
            </a:r>
          </a:p>
          <a:p>
            <a:endParaRPr lang="en-US" sz="2800" dirty="0" smtClean="0"/>
          </a:p>
          <a:p>
            <a:r>
              <a:rPr lang="en-US" sz="2800" dirty="0" smtClean="0"/>
              <a:t>4. The residence was uninhabitable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5. 30 days peaceable possession per 648.18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II. FED for Clear/Present Danger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sz="2800" dirty="0" smtClean="0"/>
              <a:t>Incident  - assault or threats; weapons; or, drugs takes place involving T or T’s associates</a:t>
            </a:r>
          </a:p>
          <a:p>
            <a:r>
              <a:rPr lang="en-US" dirty="0" smtClean="0"/>
              <a:t>2. </a:t>
            </a:r>
            <a:r>
              <a:rPr lang="en-US" sz="2800" dirty="0" smtClean="0"/>
              <a:t>LL serves </a:t>
            </a:r>
            <a:r>
              <a:rPr lang="en-US" sz="2800" i="1" dirty="0" smtClean="0"/>
              <a:t>combined</a:t>
            </a:r>
            <a:r>
              <a:rPr lang="en-US" sz="2800" dirty="0" smtClean="0"/>
              <a:t> Clear &amp;Present Danger Notice / 3 day Notice to Quit</a:t>
            </a:r>
          </a:p>
          <a:p>
            <a:r>
              <a:rPr lang="en-US" sz="2800" dirty="0" smtClean="0"/>
              <a:t>3</a:t>
            </a:r>
            <a:r>
              <a:rPr lang="en-US" dirty="0" smtClean="0"/>
              <a:t>. </a:t>
            </a:r>
            <a:r>
              <a:rPr lang="en-US" sz="2400" b="1" dirty="0" smtClean="0"/>
              <a:t>Notice must be specific and must include </a:t>
            </a:r>
            <a:r>
              <a:rPr lang="en-US" sz="2400" b="1" u="sng" dirty="0" smtClean="0"/>
              <a:t>exemptions</a:t>
            </a:r>
          </a:p>
          <a:p>
            <a:r>
              <a:rPr lang="en-US" sz="2800" dirty="0" smtClean="0"/>
              <a:t>4</a:t>
            </a:r>
            <a:r>
              <a:rPr lang="en-US" dirty="0" smtClean="0"/>
              <a:t>. </a:t>
            </a:r>
            <a:r>
              <a:rPr lang="en-US" sz="2800" dirty="0" smtClean="0"/>
              <a:t>LL files FED</a:t>
            </a:r>
          </a:p>
          <a:p>
            <a:r>
              <a:rPr lang="en-US" sz="2800" dirty="0" smtClean="0"/>
              <a:t>5. LL serves T with FED Petition</a:t>
            </a:r>
          </a:p>
          <a:p>
            <a:r>
              <a:rPr lang="en-US" sz="2800" dirty="0" smtClean="0"/>
              <a:t>6. LL must prove C&amp;P Danger at hearing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III. FED for Lease 	Violation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1. T in violation of lease provision</a:t>
            </a:r>
          </a:p>
          <a:p>
            <a:pPr>
              <a:buNone/>
            </a:pPr>
            <a:endParaRPr lang="en-US" sz="11200" dirty="0" smtClean="0"/>
          </a:p>
          <a:p>
            <a:r>
              <a:rPr lang="en-US" sz="11200" dirty="0" smtClean="0"/>
              <a:t>2. LL serves T w/ 7 day Notice to Terminate Lease</a:t>
            </a:r>
          </a:p>
          <a:p>
            <a:pPr>
              <a:buNone/>
            </a:pPr>
            <a:r>
              <a:rPr lang="en-US" sz="11200" dirty="0" smtClean="0"/>
              <a:t>		 - if T remedies violation w/in 7 days, no FED*</a:t>
            </a:r>
          </a:p>
          <a:p>
            <a:pPr>
              <a:buNone/>
            </a:pPr>
            <a:endParaRPr lang="en-US" sz="11200" dirty="0" smtClean="0"/>
          </a:p>
          <a:p>
            <a:r>
              <a:rPr lang="en-US" sz="11200" dirty="0" smtClean="0"/>
              <a:t>3. If T fails to remedy, LL serves 3 day Notice to Quit</a:t>
            </a:r>
          </a:p>
          <a:p>
            <a:pPr>
              <a:buNone/>
            </a:pPr>
            <a:endParaRPr lang="en-US" sz="11200" dirty="0" smtClean="0"/>
          </a:p>
          <a:p>
            <a:r>
              <a:rPr lang="en-US" sz="11200" dirty="0" smtClean="0"/>
              <a:t>4. LL files FED</a:t>
            </a:r>
          </a:p>
          <a:p>
            <a:pPr>
              <a:buNone/>
            </a:pPr>
            <a:endParaRPr lang="en-US" sz="11200" dirty="0" smtClean="0"/>
          </a:p>
          <a:p>
            <a:r>
              <a:rPr lang="en-US" sz="11200" dirty="0" smtClean="0"/>
              <a:t>5. LL serves T with FED Petition</a:t>
            </a:r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endParaRPr lang="en-US" sz="112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579119"/>
          </a:xfrm>
        </p:spPr>
        <p:txBody>
          <a:bodyPr/>
          <a:lstStyle/>
          <a:p>
            <a:r>
              <a:rPr lang="en-US" sz="3200" dirty="0" smtClean="0"/>
              <a:t>* FED for Lease Violation (cont.)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violation is remedied w/in 7 days, no FED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If same violation occurs w/in 6 months LL may serve another 7 day Notice to Terminate Lease, followed by a 3 day Notice to Quit, followed by the FED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 has no right to remedy violation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r>
              <a:rPr lang="en-US" sz="2800" dirty="0" smtClean="0"/>
              <a:t>IV. FED 30 day Notice to Terminate Lease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Month to month tenancy</a:t>
            </a:r>
          </a:p>
          <a:p>
            <a:r>
              <a:rPr lang="en-US" sz="2800" dirty="0" smtClean="0"/>
              <a:t>2. LL serves T with 30 day Notice to Terminate Lease prior to next date that rent is due.</a:t>
            </a:r>
          </a:p>
          <a:p>
            <a:r>
              <a:rPr lang="en-US" sz="2800" dirty="0" smtClean="0"/>
              <a:t>3. If T remains after date to vacate, LL serves T a 3 day Notice to Quit</a:t>
            </a:r>
          </a:p>
          <a:p>
            <a:r>
              <a:rPr lang="en-US" sz="2800" dirty="0" smtClean="0"/>
              <a:t>4. LL files FED</a:t>
            </a:r>
          </a:p>
          <a:p>
            <a:r>
              <a:rPr lang="en-US" sz="2800" dirty="0" smtClean="0"/>
              <a:t>5. LL serves T Fed Petition</a:t>
            </a:r>
          </a:p>
          <a:p>
            <a:endParaRPr lang="en-US" sz="2800" dirty="0" smtClean="0"/>
          </a:p>
          <a:p>
            <a:r>
              <a:rPr lang="en-US" sz="2800" dirty="0" smtClean="0"/>
              <a:t>(no “cause” necessary to terminate m to m)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Service, Service,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/>
          </a:bodyPr>
          <a:lstStyle/>
          <a:p>
            <a:r>
              <a:rPr lang="en-US" dirty="0" smtClean="0"/>
              <a:t>3 day Notice for Non-payment of Rent</a:t>
            </a:r>
          </a:p>
          <a:p>
            <a:r>
              <a:rPr lang="en-US" dirty="0" smtClean="0"/>
              <a:t>Notice to Terminate for C&amp;P Danger</a:t>
            </a:r>
          </a:p>
          <a:p>
            <a:r>
              <a:rPr lang="en-US" dirty="0" smtClean="0"/>
              <a:t>Notice to Terminate for Lease Violation</a:t>
            </a:r>
          </a:p>
          <a:p>
            <a:r>
              <a:rPr lang="en-US" dirty="0" smtClean="0"/>
              <a:t>30 day Notice to Terminate</a:t>
            </a:r>
          </a:p>
          <a:p>
            <a:r>
              <a:rPr lang="en-US" dirty="0" smtClean="0"/>
              <a:t>3 day Notice to Quit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i="1" dirty="0" smtClean="0"/>
              <a:t>MUST BE SERVED BY ONE OF THE THREE FOLLOWING METHODS:</a:t>
            </a:r>
            <a:endParaRPr lang="en-US" sz="4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r>
              <a:rPr lang="en-US" dirty="0" smtClean="0"/>
              <a:t>Service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	Personal Service by process server or Sheriff</a:t>
            </a:r>
          </a:p>
          <a:p>
            <a:pPr>
              <a:buNone/>
            </a:pPr>
            <a:r>
              <a:rPr lang="en-US" dirty="0" smtClean="0"/>
              <a:t>		- time starts next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	Signed / Dated Acknowledgement</a:t>
            </a:r>
          </a:p>
          <a:p>
            <a:pPr>
              <a:buNone/>
            </a:pPr>
            <a:r>
              <a:rPr lang="en-US" dirty="0" smtClean="0"/>
              <a:t>		 - time starts next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	Posting / Certified Mail / Regular Mail</a:t>
            </a:r>
          </a:p>
          <a:p>
            <a:pPr>
              <a:buNone/>
            </a:pPr>
            <a:r>
              <a:rPr lang="en-US" dirty="0" smtClean="0"/>
              <a:t>		- service complete in 4 days, then T has 3 	additional days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02EF4635C6C43BD8CA2B02ADFC423" ma:contentTypeVersion="1" ma:contentTypeDescription="Create a new document." ma:contentTypeScope="" ma:versionID="5017030492b612cdaffdd5f23be24d5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E981C2C-3161-410B-AA25-9AE530EAA9FD}"/>
</file>

<file path=customXml/itemProps2.xml><?xml version="1.0" encoding="utf-8"?>
<ds:datastoreItem xmlns:ds="http://schemas.openxmlformats.org/officeDocument/2006/customXml" ds:itemID="{44D002A6-377C-4FA9-B39F-787B1CC17EAD}"/>
</file>

<file path=customXml/itemProps3.xml><?xml version="1.0" encoding="utf-8"?>
<ds:datastoreItem xmlns:ds="http://schemas.openxmlformats.org/officeDocument/2006/customXml" ds:itemID="{7E119C54-AE2F-4B34-9463-BDC2944500D4}"/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194</TotalTime>
  <Words>495</Words>
  <Application>Microsoft Office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         Residential Evictions     (or how to take back your property….legally)</vt:lpstr>
      <vt:lpstr>I. FED for Non-Payment of Rent</vt:lpstr>
      <vt:lpstr>Defenses to FED based on rent</vt:lpstr>
      <vt:lpstr>II. FED for Clear/Present Danger</vt:lpstr>
      <vt:lpstr>III. FED for Lease  Violation</vt:lpstr>
      <vt:lpstr>* FED for Lease Violation (cont.)</vt:lpstr>
      <vt:lpstr>IV. FED 30 day Notice to Terminate Lease</vt:lpstr>
      <vt:lpstr> Service, Service, Service</vt:lpstr>
      <vt:lpstr>Service (cont.)</vt:lpstr>
      <vt:lpstr>   Service of FED Petition</vt:lpstr>
      <vt:lpstr>Miscellaneous</vt:lpstr>
      <vt:lpstr>Calendar</vt:lpstr>
    </vt:vector>
  </TitlesOfParts>
  <Company>My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Evictions</dc:title>
  <dc:creator>David Grinde</dc:creator>
  <cp:lastModifiedBy>grin57</cp:lastModifiedBy>
  <cp:revision>26</cp:revision>
  <dcterms:created xsi:type="dcterms:W3CDTF">2013-09-22T19:48:08Z</dcterms:created>
  <dcterms:modified xsi:type="dcterms:W3CDTF">2013-09-24T18:13:11Z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0x010100BC702EF4635C6C43BD8CA2B02ADFC423</vt:lpwstr>
  </property>
</Properties>
</file>