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92" r:id="rId7"/>
    <p:sldMasterId id="2147483695" r:id="rId8"/>
    <p:sldMasterId id="2147483704" r:id="rId9"/>
    <p:sldMasterId id="2147483713" r:id="rId10"/>
    <p:sldMasterId id="2147483722" r:id="rId11"/>
    <p:sldMasterId id="2147483731" r:id="rId12"/>
    <p:sldMasterId id="2147483740" r:id="rId13"/>
    <p:sldMasterId id="2147483749" r:id="rId14"/>
  </p:sldMasterIdLst>
  <p:notesMasterIdLst>
    <p:notesMasterId r:id="rId89"/>
  </p:notesMasterIdLst>
  <p:handoutMasterIdLst>
    <p:handoutMasterId r:id="rId90"/>
  </p:handoutMasterIdLst>
  <p:sldIdLst>
    <p:sldId id="256" r:id="rId15"/>
    <p:sldId id="416" r:id="rId16"/>
    <p:sldId id="419" r:id="rId17"/>
    <p:sldId id="418" r:id="rId18"/>
    <p:sldId id="420" r:id="rId19"/>
    <p:sldId id="283" r:id="rId20"/>
    <p:sldId id="284" r:id="rId21"/>
    <p:sldId id="285" r:id="rId22"/>
    <p:sldId id="286" r:id="rId23"/>
    <p:sldId id="288" r:id="rId24"/>
    <p:sldId id="347" r:id="rId25"/>
    <p:sldId id="348" r:id="rId26"/>
    <p:sldId id="292" r:id="rId27"/>
    <p:sldId id="293" r:id="rId28"/>
    <p:sldId id="294" r:id="rId29"/>
    <p:sldId id="326" r:id="rId30"/>
    <p:sldId id="327" r:id="rId31"/>
    <p:sldId id="328" r:id="rId32"/>
    <p:sldId id="329" r:id="rId33"/>
    <p:sldId id="330" r:id="rId34"/>
    <p:sldId id="331" r:id="rId35"/>
    <p:sldId id="332" r:id="rId36"/>
    <p:sldId id="334" r:id="rId37"/>
    <p:sldId id="335" r:id="rId38"/>
    <p:sldId id="336" r:id="rId39"/>
    <p:sldId id="337" r:id="rId40"/>
    <p:sldId id="338" r:id="rId41"/>
    <p:sldId id="395" r:id="rId42"/>
    <p:sldId id="396" r:id="rId43"/>
    <p:sldId id="397" r:id="rId44"/>
    <p:sldId id="398" r:id="rId45"/>
    <p:sldId id="399" r:id="rId46"/>
    <p:sldId id="400" r:id="rId47"/>
    <p:sldId id="401" r:id="rId48"/>
    <p:sldId id="402" r:id="rId49"/>
    <p:sldId id="403" r:id="rId50"/>
    <p:sldId id="421" r:id="rId51"/>
    <p:sldId id="339" r:id="rId52"/>
    <p:sldId id="383" r:id="rId53"/>
    <p:sldId id="384" r:id="rId54"/>
    <p:sldId id="385" r:id="rId55"/>
    <p:sldId id="424" r:id="rId56"/>
    <p:sldId id="425" r:id="rId57"/>
    <p:sldId id="427" r:id="rId58"/>
    <p:sldId id="386" r:id="rId59"/>
    <p:sldId id="387" r:id="rId60"/>
    <p:sldId id="388" r:id="rId61"/>
    <p:sldId id="390" r:id="rId62"/>
    <p:sldId id="389" r:id="rId63"/>
    <p:sldId id="391" r:id="rId64"/>
    <p:sldId id="392" r:id="rId65"/>
    <p:sldId id="394" r:id="rId66"/>
    <p:sldId id="393" r:id="rId67"/>
    <p:sldId id="340" r:id="rId68"/>
    <p:sldId id="341" r:id="rId69"/>
    <p:sldId id="423" r:id="rId70"/>
    <p:sldId id="343" r:id="rId71"/>
    <p:sldId id="344" r:id="rId72"/>
    <p:sldId id="345" r:id="rId73"/>
    <p:sldId id="349" r:id="rId74"/>
    <p:sldId id="350" r:id="rId75"/>
    <p:sldId id="351" r:id="rId76"/>
    <p:sldId id="353" r:id="rId77"/>
    <p:sldId id="354" r:id="rId78"/>
    <p:sldId id="355" r:id="rId79"/>
    <p:sldId id="422" r:id="rId80"/>
    <p:sldId id="404" r:id="rId81"/>
    <p:sldId id="405" r:id="rId82"/>
    <p:sldId id="406" r:id="rId83"/>
    <p:sldId id="408" r:id="rId84"/>
    <p:sldId id="409" r:id="rId85"/>
    <p:sldId id="410" r:id="rId86"/>
    <p:sldId id="411" r:id="rId87"/>
    <p:sldId id="261"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39"/>
    <a:srgbClr val="00B456"/>
    <a:srgbClr val="26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4700" autoAdjust="0"/>
  </p:normalViewPr>
  <p:slideViewPr>
    <p:cSldViewPr>
      <p:cViewPr varScale="1">
        <p:scale>
          <a:sx n="109" d="100"/>
          <a:sy n="109" d="100"/>
        </p:scale>
        <p:origin x="167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handoutMaster" Target="handoutMasters/handoutMaster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E3B4-6417-8B4B-B795-AA9BE804F4FF}" type="datetimeFigureOut">
              <a:rPr lang="en-US" smtClean="0"/>
              <a:t>5/24/2018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43353-D6DE-8D40-9A74-9B19956FCCE4}" type="slidenum">
              <a:rPr lang="en-US" smtClean="0"/>
              <a:t>‹#›</a:t>
            </a:fld>
            <a:endParaRPr lang="en-US"/>
          </a:p>
        </p:txBody>
      </p:sp>
    </p:spTree>
    <p:extLst>
      <p:ext uri="{BB962C8B-B14F-4D97-AF65-F5344CB8AC3E}">
        <p14:creationId xmlns:p14="http://schemas.microsoft.com/office/powerpoint/2010/main" val="1607273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DFC58-1D98-CA47-BC75-F5B3FA40F3BD}" type="datetimeFigureOut">
              <a:rPr lang="en-US" smtClean="0"/>
              <a:t>5/24/2018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BF6F1-0B67-7A42-9EF6-CC231C948E60}" type="slidenum">
              <a:rPr lang="en-US" smtClean="0"/>
              <a:t>‹#›</a:t>
            </a:fld>
            <a:endParaRPr lang="en-US"/>
          </a:p>
        </p:txBody>
      </p:sp>
    </p:spTree>
    <p:extLst>
      <p:ext uri="{BB962C8B-B14F-4D97-AF65-F5344CB8AC3E}">
        <p14:creationId xmlns:p14="http://schemas.microsoft.com/office/powerpoint/2010/main" val="386146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BF6F1-0B67-7A42-9EF6-CC231C948E60}" type="slidenum">
              <a:rPr lang="en-US" smtClean="0"/>
              <a:t>31</a:t>
            </a:fld>
            <a:endParaRPr lang="en-US"/>
          </a:p>
        </p:txBody>
      </p:sp>
    </p:spTree>
    <p:extLst>
      <p:ext uri="{BB962C8B-B14F-4D97-AF65-F5344CB8AC3E}">
        <p14:creationId xmlns:p14="http://schemas.microsoft.com/office/powerpoint/2010/main" val="252758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6553200" cy="990600"/>
          </a:xfrm>
          <a:prstGeom prst="rect">
            <a:avLst/>
          </a:prstGeom>
        </p:spPr>
        <p:txBody>
          <a:bodyPr/>
          <a:lstStyle>
            <a:lvl1pPr algn="l">
              <a:defRPr b="0" i="0">
                <a:solidFill>
                  <a:schemeClr val="bg1"/>
                </a:solidFill>
                <a:latin typeface="+mj-lt"/>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191000"/>
            <a:ext cx="6553200" cy="1600200"/>
          </a:xfrm>
          <a:prstGeom prst="rect">
            <a:avLst/>
          </a:prstGeom>
        </p:spPr>
        <p:txBody>
          <a:bodyPr/>
          <a:lstStyle>
            <a:lvl1pPr marL="0" indent="0" algn="l">
              <a:buNone/>
              <a:defRPr>
                <a:solidFill>
                  <a:srgbClr val="00B456"/>
                </a:solidFill>
                <a:latin typeface="+mn-lt"/>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0106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6392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6996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427133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91862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416398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62832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09946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01870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6608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3585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72771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98887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mtClean="0"/>
              <a:t>Click to edit Master title style</a:t>
            </a:r>
            <a:endParaRPr lang="en-US"/>
          </a:p>
        </p:txBody>
      </p:sp>
      <p:sp>
        <p:nvSpPr>
          <p:cNvPr id="3" name="Text Placeholder 2"/>
          <p:cNvSpPr>
            <a:spLocks noGrp="1"/>
          </p:cNvSpPr>
          <p:nvPr>
            <p:ph idx="1"/>
          </p:nvPr>
        </p:nvSpPr>
        <p:spPr>
          <a:xfrm>
            <a:off x="685800" y="1905000"/>
            <a:ext cx="7772400" cy="22098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36595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828800"/>
            <a:ext cx="8229600" cy="2209800"/>
          </a:xfrm>
        </p:spPr>
        <p:txBody>
          <a:bodyPr/>
          <a:lstStyle>
            <a:lvl1pPr algn="ctr">
              <a:defRPr/>
            </a:lvl1pPr>
            <a:lvl2pPr algn="l">
              <a:defRPr/>
            </a:lvl2pPr>
            <a:lvl3pPr algn="l">
              <a:defRPr/>
            </a:lvl3pPr>
            <a:lvl4pPr algn="l">
              <a:defRPr/>
            </a:lvl4pPr>
            <a:lvl5pPr algn="l">
              <a:defRPr/>
            </a:lvl5pPr>
          </a:lstStyle>
          <a:p>
            <a:pPr lvl="0"/>
            <a:r>
              <a:rPr lang="en-US" dirty="0" smtClean="0"/>
              <a:t>Click to edit Master text styles</a:t>
            </a:r>
          </a:p>
        </p:txBody>
      </p:sp>
    </p:spTree>
    <p:extLst>
      <p:ext uri="{BB962C8B-B14F-4D97-AF65-F5344CB8AC3E}">
        <p14:creationId xmlns:p14="http://schemas.microsoft.com/office/powerpoint/2010/main" val="2767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92507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417626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65433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570531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0794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06235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3647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28293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777411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30587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6551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63298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0023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78028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6393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19135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76850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48097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8077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733741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588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17885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89231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13000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51297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21793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35960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684128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416481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7729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68213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299079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5673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98630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427484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546620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435849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8929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94615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17434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18572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96306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007876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9486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54417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05667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92198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971083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41536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193121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24671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9877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170534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81542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87247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740491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031212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097613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986919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93297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76297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78701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4517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428388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jpeg"/><Relationship Id="rId4" Type="http://schemas.openxmlformats.org/officeDocument/2006/relationships/slideLayout" Target="../slideLayouts/slideLayout5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3.jpeg"/><Relationship Id="rId4" Type="http://schemas.openxmlformats.org/officeDocument/2006/relationships/slideLayout" Target="../slideLayouts/slideLayout5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84692"/>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759" r:id="rId3"/>
    <p:sldLayoutId id="2147483760"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6349660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6606894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899838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7725970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losing Sl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smtClean="0"/>
              <a:t>Closing Slide</a:t>
            </a:r>
            <a:endParaRPr lang="en-US" dirty="0"/>
          </a:p>
        </p:txBody>
      </p:sp>
      <p:sp>
        <p:nvSpPr>
          <p:cNvPr id="3" name="Text Placeholder 2"/>
          <p:cNvSpPr>
            <a:spLocks noGrp="1"/>
          </p:cNvSpPr>
          <p:nvPr>
            <p:ph type="body" idx="1"/>
          </p:nvPr>
        </p:nvSpPr>
        <p:spPr>
          <a:xfrm>
            <a:off x="457200" y="1600201"/>
            <a:ext cx="8229600" cy="25146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283461905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457200" rtl="0" eaLnBrk="1" latinLnBrk="0" hangingPunct="1">
        <a:spcBef>
          <a:spcPct val="0"/>
        </a:spcBef>
        <a:buNone/>
        <a:defRPr sz="4400" b="0" kern="1200">
          <a:solidFill>
            <a:schemeClr val="tx2"/>
          </a:solidFill>
          <a:latin typeface="+mj-lt"/>
          <a:ea typeface="+mj-ea"/>
          <a:cs typeface="+mj-cs"/>
        </a:defRPr>
      </a:lvl1pPr>
    </p:titleStyle>
    <p:bodyStyle>
      <a:lvl1pPr marL="0" indent="0" algn="ctr" defTabSz="457200" rtl="0" eaLnBrk="1" latinLnBrk="0" hangingPunct="1">
        <a:spcBef>
          <a:spcPct val="20000"/>
        </a:spcBef>
        <a:buFont typeface="Arial"/>
        <a:buNone/>
        <a:defRPr sz="2800" kern="1200">
          <a:solidFill>
            <a:schemeClr val="bg2">
              <a:lumMod val="25000"/>
            </a:schemeClr>
          </a:solidFill>
          <a:latin typeface="+mn-lt"/>
          <a:ea typeface="+mn-ea"/>
          <a:cs typeface="Cambria"/>
        </a:defRPr>
      </a:lvl1pPr>
      <a:lvl2pPr marL="0" indent="0" algn="ctr" defTabSz="457200" rtl="0" eaLnBrk="1" latinLnBrk="0" hangingPunct="1">
        <a:spcBef>
          <a:spcPct val="20000"/>
        </a:spcBef>
        <a:buFont typeface="Arial"/>
        <a:buNone/>
        <a:defRPr sz="1400" b="0" i="0" kern="1200">
          <a:solidFill>
            <a:schemeClr val="bg2">
              <a:lumMod val="25000"/>
            </a:schemeClr>
          </a:solidFill>
          <a:latin typeface="+mn-lt"/>
          <a:ea typeface="+mn-ea"/>
          <a:cs typeface="+mn-cs"/>
        </a:defRPr>
      </a:lvl2pPr>
      <a:lvl3pPr marL="0" indent="0" algn="ctr" defTabSz="457200" rtl="0" eaLnBrk="1" latinLnBrk="0" hangingPunct="1">
        <a:spcBef>
          <a:spcPct val="20000"/>
        </a:spcBef>
        <a:buFont typeface="Arial"/>
        <a:buNone/>
        <a:defRPr sz="1400" i="0" kern="1200">
          <a:solidFill>
            <a:schemeClr val="bg2">
              <a:lumMod val="25000"/>
            </a:schemeClr>
          </a:solidFill>
          <a:latin typeface="+mn-lt"/>
          <a:ea typeface="+mn-ea"/>
          <a:cs typeface="+mn-cs"/>
        </a:defRPr>
      </a:lvl3pPr>
      <a:lvl4pPr marL="0" indent="0" algn="ctr" defTabSz="457200" rtl="0" eaLnBrk="1" latinLnBrk="0" hangingPunct="1">
        <a:spcBef>
          <a:spcPct val="20000"/>
        </a:spcBef>
        <a:buFont typeface="Arial"/>
        <a:buNone/>
        <a:defRPr sz="14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215934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1468086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563268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3232802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5/24/2018</a:t>
            </a:fld>
            <a:endParaRPr lang="en-US" dirty="0">
              <a:solidFill>
                <a:prstClr val="white"/>
              </a:solidFill>
            </a:endParaRPr>
          </a:p>
        </p:txBody>
      </p:sp>
    </p:spTree>
    <p:extLst>
      <p:ext uri="{BB962C8B-B14F-4D97-AF65-F5344CB8AC3E}">
        <p14:creationId xmlns:p14="http://schemas.microsoft.com/office/powerpoint/2010/main" val="250403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Historic Preservation Commission	</a:t>
            </a:r>
            <a:endParaRPr lang="en-US" dirty="0"/>
          </a:p>
        </p:txBody>
      </p:sp>
      <p:sp>
        <p:nvSpPr>
          <p:cNvPr id="5" name="Subtitle 4"/>
          <p:cNvSpPr>
            <a:spLocks noGrp="1"/>
          </p:cNvSpPr>
          <p:nvPr>
            <p:ph type="subTitle" idx="1"/>
          </p:nvPr>
        </p:nvSpPr>
        <p:spPr>
          <a:xfrm>
            <a:off x="685800" y="4724400"/>
            <a:ext cx="6553200" cy="1066800"/>
          </a:xfrm>
        </p:spPr>
        <p:txBody>
          <a:bodyPr/>
          <a:lstStyle/>
          <a:p>
            <a:r>
              <a:rPr lang="en-US" sz="2800" dirty="0" smtClean="0">
                <a:solidFill>
                  <a:schemeClr val="bg1">
                    <a:lumMod val="75000"/>
                  </a:schemeClr>
                </a:solidFill>
              </a:rPr>
              <a:t>May 24, 2018</a:t>
            </a:r>
            <a:endParaRPr lang="en-US" sz="2800" dirty="0">
              <a:solidFill>
                <a:schemeClr val="bg1">
                  <a:lumMod val="75000"/>
                </a:schemeClr>
              </a:solidFill>
            </a:endParaRPr>
          </a:p>
        </p:txBody>
      </p:sp>
    </p:spTree>
    <p:extLst>
      <p:ext uri="{BB962C8B-B14F-4D97-AF65-F5344CB8AC3E}">
        <p14:creationId xmlns:p14="http://schemas.microsoft.com/office/powerpoint/2010/main" val="2885867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District Guidelines - Porches and Other Entrances </a:t>
            </a:r>
            <a:endParaRPr lang="en-US" dirty="0"/>
          </a:p>
        </p:txBody>
      </p:sp>
      <p:sp>
        <p:nvSpPr>
          <p:cNvPr id="3" name="Content Placeholder 2"/>
          <p:cNvSpPr>
            <a:spLocks noGrp="1"/>
          </p:cNvSpPr>
          <p:nvPr>
            <p:ph sz="half" idx="1"/>
          </p:nvPr>
        </p:nvSpPr>
        <p:spPr>
          <a:xfrm>
            <a:off x="457200" y="1874838"/>
            <a:ext cx="4038600" cy="4251326"/>
          </a:xfrm>
        </p:spPr>
        <p:txBody>
          <a:bodyPr numCol="1">
            <a:normAutofit fontScale="62500" lnSpcReduction="20000"/>
          </a:bodyPr>
          <a:lstStyle/>
          <a:p>
            <a:pPr marL="0" indent="0">
              <a:buNone/>
            </a:pPr>
            <a:r>
              <a:rPr lang="en-US" b="1" dirty="0"/>
              <a:t>Recommended: </a:t>
            </a:r>
          </a:p>
          <a:p>
            <a:r>
              <a:rPr lang="en-US" dirty="0"/>
              <a:t>Opening an enclosed </a:t>
            </a:r>
            <a:r>
              <a:rPr lang="en-US" dirty="0" smtClean="0"/>
              <a:t>porch</a:t>
            </a:r>
          </a:p>
          <a:p>
            <a:r>
              <a:rPr lang="en-US" dirty="0"/>
              <a:t>Repairing the existing porch or </a:t>
            </a:r>
            <a:r>
              <a:rPr lang="en-US" dirty="0" smtClean="0"/>
              <a:t>balcony</a:t>
            </a:r>
          </a:p>
          <a:p>
            <a:r>
              <a:rPr lang="en-US" dirty="0"/>
              <a:t>Replacing wood elements (wood </a:t>
            </a:r>
            <a:r>
              <a:rPr lang="en-US" dirty="0" smtClean="0"/>
              <a:t>elements should </a:t>
            </a:r>
            <a:r>
              <a:rPr lang="en-US" dirty="0"/>
              <a:t>be painted</a:t>
            </a:r>
            <a:r>
              <a:rPr lang="en-US" dirty="0" smtClean="0"/>
              <a:t>)</a:t>
            </a:r>
          </a:p>
          <a:p>
            <a:r>
              <a:rPr lang="en-US" dirty="0"/>
              <a:t>Replacing masonry elements with </a:t>
            </a:r>
            <a:r>
              <a:rPr lang="en-US" dirty="0" smtClean="0"/>
              <a:t>masonry elements</a:t>
            </a:r>
          </a:p>
          <a:p>
            <a:r>
              <a:rPr lang="en-US" dirty="0"/>
              <a:t>Rebuilding a porch with original </a:t>
            </a:r>
            <a:r>
              <a:rPr lang="en-US" dirty="0" smtClean="0"/>
              <a:t>materials</a:t>
            </a:r>
          </a:p>
          <a:p>
            <a:r>
              <a:rPr lang="en-US" dirty="0" smtClean="0"/>
              <a:t>Screening</a:t>
            </a:r>
          </a:p>
          <a:p>
            <a:r>
              <a:rPr lang="en-US" dirty="0"/>
              <a:t>Painted, not treated wood</a:t>
            </a:r>
          </a:p>
        </p:txBody>
      </p:sp>
      <p:sp>
        <p:nvSpPr>
          <p:cNvPr id="6" name="Content Placeholder 5"/>
          <p:cNvSpPr>
            <a:spLocks noGrp="1"/>
          </p:cNvSpPr>
          <p:nvPr>
            <p:ph sz="half" idx="2"/>
          </p:nvPr>
        </p:nvSpPr>
        <p:spPr>
          <a:xfrm>
            <a:off x="4648200" y="1874836"/>
            <a:ext cx="4038600" cy="4251327"/>
          </a:xfrm>
        </p:spPr>
        <p:txBody>
          <a:bodyPr>
            <a:normAutofit fontScale="62500" lnSpcReduction="20000"/>
          </a:bodyPr>
          <a:lstStyle/>
          <a:p>
            <a:pPr marL="0" indent="0">
              <a:buNone/>
            </a:pPr>
            <a:r>
              <a:rPr lang="en-US" b="1" dirty="0"/>
              <a:t>Not Recommended:</a:t>
            </a:r>
          </a:p>
          <a:p>
            <a:r>
              <a:rPr lang="en-US" dirty="0"/>
              <a:t>Enclosing porches visible from the </a:t>
            </a:r>
            <a:r>
              <a:rPr lang="en-US" dirty="0" smtClean="0"/>
              <a:t>street</a:t>
            </a:r>
          </a:p>
          <a:p>
            <a:r>
              <a:rPr lang="en-US" dirty="0"/>
              <a:t>Modern straight-edged </a:t>
            </a:r>
            <a:r>
              <a:rPr lang="en-US" dirty="0" smtClean="0"/>
              <a:t>railings</a:t>
            </a:r>
          </a:p>
          <a:p>
            <a:r>
              <a:rPr lang="en-US" dirty="0"/>
              <a:t>Columns made of modern </a:t>
            </a:r>
            <a:r>
              <a:rPr lang="en-US" dirty="0" smtClean="0"/>
              <a:t>materials (fiberglass </a:t>
            </a:r>
            <a:r>
              <a:rPr lang="en-US" dirty="0"/>
              <a:t>for an example</a:t>
            </a:r>
            <a:r>
              <a:rPr lang="en-US" dirty="0" smtClean="0"/>
              <a:t>)</a:t>
            </a:r>
          </a:p>
          <a:p>
            <a:r>
              <a:rPr lang="en-US" dirty="0"/>
              <a:t>Plywood panel flooring on </a:t>
            </a:r>
            <a:r>
              <a:rPr lang="en-US" dirty="0" smtClean="0"/>
              <a:t>entrances facing </a:t>
            </a:r>
            <a:r>
              <a:rPr lang="en-US" dirty="0"/>
              <a:t>the </a:t>
            </a:r>
            <a:r>
              <a:rPr lang="en-US" dirty="0" smtClean="0"/>
              <a:t>street</a:t>
            </a:r>
          </a:p>
          <a:p>
            <a:r>
              <a:rPr lang="en-US" dirty="0"/>
              <a:t>Carpeted flooring on entrances facing </a:t>
            </a:r>
            <a:r>
              <a:rPr lang="en-US" dirty="0" smtClean="0"/>
              <a:t>the street</a:t>
            </a:r>
          </a:p>
          <a:p>
            <a:r>
              <a:rPr lang="en-US" dirty="0"/>
              <a:t>Concrete steps that are visible from </a:t>
            </a:r>
            <a:r>
              <a:rPr lang="en-US" dirty="0" smtClean="0"/>
              <a:t>the street</a:t>
            </a:r>
          </a:p>
          <a:p>
            <a:r>
              <a:rPr lang="en-US" dirty="0"/>
              <a:t>Unpainted treated lumber </a:t>
            </a:r>
            <a:r>
              <a:rPr lang="en-US" dirty="0" smtClean="0"/>
              <a:t>elements (recommended </a:t>
            </a:r>
            <a:r>
              <a:rPr lang="en-US" dirty="0"/>
              <a:t>for hidden supports)</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200658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5/24/2018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2880760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307608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pPr marL="0" indent="0">
              <a:buNone/>
            </a:pPr>
            <a:r>
              <a:rPr lang="en-US" dirty="0" smtClean="0"/>
              <a:t>Staff recommends approval of project</a:t>
            </a:r>
          </a:p>
          <a:p>
            <a:r>
              <a:rPr lang="en-US" dirty="0" smtClean="0"/>
              <a:t>Contributes to the livability and functionality of the home; </a:t>
            </a:r>
          </a:p>
          <a:p>
            <a:r>
              <a:rPr lang="en-US" dirty="0" smtClean="0"/>
              <a:t>Not the original front porch to the home; </a:t>
            </a:r>
          </a:p>
          <a:p>
            <a:r>
              <a:rPr lang="en-US" dirty="0" smtClean="0"/>
              <a:t>Maintenance-friendly building materials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143178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445990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4185434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347 18</a:t>
            </a:r>
            <a:r>
              <a:rPr lang="en-US" baseline="30000" dirty="0" smtClean="0"/>
              <a:t>th</a:t>
            </a:r>
            <a:r>
              <a:rPr lang="en-US" dirty="0" smtClean="0"/>
              <a:t> St SE</a:t>
            </a:r>
            <a:endParaRPr lang="en-US" dirty="0"/>
          </a:p>
        </p:txBody>
      </p:sp>
      <p:sp>
        <p:nvSpPr>
          <p:cNvPr id="2" name="Text Placeholder 1"/>
          <p:cNvSpPr>
            <a:spLocks noGrp="1"/>
          </p:cNvSpPr>
          <p:nvPr>
            <p:ph type="body" idx="1"/>
          </p:nvPr>
        </p:nvSpPr>
        <p:spPr/>
        <p:txBody>
          <a:bodyPr/>
          <a:lstStyle/>
          <a:p>
            <a:r>
              <a:rPr lang="en-US" dirty="0" smtClean="0"/>
              <a:t>Certificate of Appropriateness </a:t>
            </a:r>
            <a:endParaRPr lang="en-US" dirty="0"/>
          </a:p>
        </p:txBody>
      </p:sp>
    </p:spTree>
    <p:extLst>
      <p:ext uri="{BB962C8B-B14F-4D97-AF65-F5344CB8AC3E}">
        <p14:creationId xmlns:p14="http://schemas.microsoft.com/office/powerpoint/2010/main" val="1263842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smtClean="0"/>
              <a:t>Constructed in 1915</a:t>
            </a:r>
          </a:p>
          <a:p>
            <a:r>
              <a:rPr lang="en-US" dirty="0" smtClean="0"/>
              <a:t>Addition of a chain link fence between the garage and house. As well as on the north side property line. </a:t>
            </a:r>
            <a:endParaRPr lang="en-US" dirty="0" smtClean="0"/>
          </a:p>
          <a:p>
            <a:r>
              <a:rPr lang="en-US" dirty="0"/>
              <a:t>Contributing structure to </a:t>
            </a:r>
            <a:r>
              <a:rPr lang="en-US" dirty="0" smtClean="0"/>
              <a:t>the Redmond Grande Historic District</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5/24/2018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a:srcRect l="26754" t="-1" r="20728" b="473"/>
          <a:stretch/>
        </p:blipFill>
        <p:spPr>
          <a:xfrm>
            <a:off x="4648200" y="1828800"/>
            <a:ext cx="4038600" cy="3581400"/>
          </a:xfrm>
          <a:prstGeom prst="rect">
            <a:avLst/>
          </a:prstGeom>
        </p:spPr>
      </p:pic>
      <p:sp>
        <p:nvSpPr>
          <p:cNvPr id="5" name="Rectangle 4"/>
          <p:cNvSpPr/>
          <p:nvPr/>
        </p:nvSpPr>
        <p:spPr>
          <a:xfrm>
            <a:off x="6172200" y="3810000"/>
            <a:ext cx="762000" cy="3810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608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2239411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370193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Meetings Law</a:t>
            </a:r>
            <a:endParaRPr lang="en-US" dirty="0"/>
          </a:p>
        </p:txBody>
      </p:sp>
      <p:sp>
        <p:nvSpPr>
          <p:cNvPr id="3" name="Text Placeholder 2"/>
          <p:cNvSpPr>
            <a:spLocks noGrp="1"/>
          </p:cNvSpPr>
          <p:nvPr>
            <p:ph type="body" idx="1"/>
          </p:nvPr>
        </p:nvSpPr>
        <p:spPr/>
        <p:txBody>
          <a:bodyPr/>
          <a:lstStyle/>
          <a:p>
            <a:r>
              <a:rPr lang="en-US" dirty="0" smtClean="0"/>
              <a:t>Presentation</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802904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347 18</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00" y="1524000"/>
            <a:ext cx="6705600" cy="4192371"/>
          </a:xfrm>
        </p:spPr>
      </p:pic>
    </p:spTree>
    <p:extLst>
      <p:ext uri="{BB962C8B-B14F-4D97-AF65-F5344CB8AC3E}">
        <p14:creationId xmlns:p14="http://schemas.microsoft.com/office/powerpoint/2010/main" val="2421213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smtClean="0"/>
              <a:t>Approximately 50 ft. total length of  4 ft. chain </a:t>
            </a:r>
            <a:r>
              <a:rPr lang="en-US" dirty="0"/>
              <a:t>l</a:t>
            </a:r>
            <a:r>
              <a:rPr lang="en-US" dirty="0" smtClean="0"/>
              <a:t>ink fencing</a:t>
            </a:r>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pic>
        <p:nvPicPr>
          <p:cNvPr id="3" name="Picture 2"/>
          <p:cNvPicPr>
            <a:picLocks noChangeAspect="1"/>
          </p:cNvPicPr>
          <p:nvPr/>
        </p:nvPicPr>
        <p:blipFill>
          <a:blip r:embed="rId2"/>
          <a:stretch>
            <a:fillRect/>
          </a:stretch>
        </p:blipFill>
        <p:spPr>
          <a:xfrm>
            <a:off x="914400" y="2895600"/>
            <a:ext cx="4762500" cy="3048000"/>
          </a:xfrm>
          <a:prstGeom prst="rect">
            <a:avLst/>
          </a:prstGeom>
        </p:spPr>
      </p:pic>
    </p:spTree>
    <p:extLst>
      <p:ext uri="{BB962C8B-B14F-4D97-AF65-F5344CB8AC3E}">
        <p14:creationId xmlns:p14="http://schemas.microsoft.com/office/powerpoint/2010/main" val="2725435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Fences </a:t>
            </a:r>
            <a:r>
              <a:rPr lang="en-US" dirty="0" smtClean="0"/>
              <a:t>Guidelines</a:t>
            </a:r>
            <a:endParaRPr lang="en-US" dirty="0"/>
          </a:p>
        </p:txBody>
      </p:sp>
      <p:sp>
        <p:nvSpPr>
          <p:cNvPr id="3" name="Content Placeholder 2"/>
          <p:cNvSpPr>
            <a:spLocks noGrp="1"/>
          </p:cNvSpPr>
          <p:nvPr>
            <p:ph sz="half" idx="1"/>
          </p:nvPr>
        </p:nvSpPr>
        <p:spPr>
          <a:xfrm>
            <a:off x="457200" y="1874838"/>
            <a:ext cx="4038600" cy="4251325"/>
          </a:xfrm>
        </p:spPr>
        <p:txBody>
          <a:bodyPr numCol="1">
            <a:normAutofit/>
          </a:bodyPr>
          <a:lstStyle/>
          <a:p>
            <a:pPr marL="0" indent="0">
              <a:buNone/>
            </a:pPr>
            <a:r>
              <a:rPr lang="en-US" b="1" dirty="0"/>
              <a:t>Recommended: </a:t>
            </a:r>
          </a:p>
          <a:p>
            <a:r>
              <a:rPr lang="en-US" dirty="0" smtClean="0"/>
              <a:t>Wooden </a:t>
            </a:r>
            <a:r>
              <a:rPr lang="en-US" dirty="0"/>
              <a:t>picket fence</a:t>
            </a:r>
          </a:p>
          <a:p>
            <a:r>
              <a:rPr lang="en-US" dirty="0" smtClean="0"/>
              <a:t>Opaque </a:t>
            </a:r>
            <a:r>
              <a:rPr lang="en-US" dirty="0"/>
              <a:t>privacy fence</a:t>
            </a:r>
          </a:p>
          <a:p>
            <a:r>
              <a:rPr lang="en-US" dirty="0" smtClean="0"/>
              <a:t>Maximum </a:t>
            </a:r>
            <a:r>
              <a:rPr lang="en-US" dirty="0"/>
              <a:t>of 6 feet high in the rear </a:t>
            </a:r>
            <a:r>
              <a:rPr lang="en-US" dirty="0" smtClean="0"/>
              <a:t>and side </a:t>
            </a:r>
            <a:r>
              <a:rPr lang="en-US" dirty="0"/>
              <a:t>yards</a:t>
            </a:r>
          </a:p>
          <a:p>
            <a:r>
              <a:rPr lang="en-US" dirty="0" smtClean="0"/>
              <a:t>Maximum </a:t>
            </a:r>
            <a:r>
              <a:rPr lang="en-US" dirty="0"/>
              <a:t>of 3 feet </a:t>
            </a:r>
            <a:r>
              <a:rPr lang="en-US" dirty="0" smtClean="0"/>
              <a:t>high in </a:t>
            </a:r>
            <a:r>
              <a:rPr lang="en-US" dirty="0"/>
              <a:t>the front yards</a:t>
            </a:r>
            <a:endParaRPr lang="en-US" dirty="0"/>
          </a:p>
        </p:txBody>
      </p:sp>
      <p:sp>
        <p:nvSpPr>
          <p:cNvPr id="6" name="Content Placeholder 5"/>
          <p:cNvSpPr>
            <a:spLocks noGrp="1"/>
          </p:cNvSpPr>
          <p:nvPr>
            <p:ph sz="half" idx="2"/>
          </p:nvPr>
        </p:nvSpPr>
        <p:spPr>
          <a:xfrm>
            <a:off x="4648200" y="1874836"/>
            <a:ext cx="4038600" cy="4251327"/>
          </a:xfrm>
        </p:spPr>
        <p:txBody>
          <a:bodyPr>
            <a:normAutofit/>
          </a:bodyPr>
          <a:lstStyle/>
          <a:p>
            <a:pPr marL="0" indent="0">
              <a:buNone/>
            </a:pPr>
            <a:r>
              <a:rPr lang="en-US" b="1" dirty="0"/>
              <a:t>Not Recommended:</a:t>
            </a:r>
          </a:p>
          <a:p>
            <a:r>
              <a:rPr lang="en-US" dirty="0" smtClean="0"/>
              <a:t>Chain </a:t>
            </a:r>
            <a:r>
              <a:rPr lang="en-US" dirty="0"/>
              <a:t>link fence</a:t>
            </a:r>
          </a:p>
          <a:p>
            <a:r>
              <a:rPr lang="en-US" dirty="0" smtClean="0"/>
              <a:t>Metal </a:t>
            </a:r>
            <a:r>
              <a:rPr lang="en-US" dirty="0"/>
              <a:t>fence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638107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5/24/2018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2842190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064385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r>
              <a:rPr lang="en-US" dirty="0" smtClean="0"/>
              <a:t>Staff recommends approval of the project</a:t>
            </a:r>
          </a:p>
          <a:p>
            <a:pPr lvl="1"/>
            <a:r>
              <a:rPr lang="en-US" dirty="0" smtClean="0"/>
              <a:t>Location of project affords the commission the most flexibility</a:t>
            </a:r>
            <a:endParaRPr lang="en-US" dirty="0" smtClean="0"/>
          </a:p>
          <a:p>
            <a:pPr lvl="1"/>
            <a:r>
              <a:rPr lang="en-US" dirty="0" smtClean="0"/>
              <a:t>Project is mitigated by the close proximity of adjacent home. </a:t>
            </a:r>
            <a:endParaRPr lang="en-US" dirty="0" smtClean="0"/>
          </a:p>
          <a:p>
            <a:pPr lvl="1"/>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515983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562580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411880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1812 2</a:t>
            </a:r>
            <a:r>
              <a:rPr lang="en-US" baseline="30000" dirty="0" smtClean="0"/>
              <a:t>nd</a:t>
            </a:r>
            <a:r>
              <a:rPr lang="en-US" dirty="0" smtClean="0"/>
              <a:t> Ave SW</a:t>
            </a:r>
            <a:endParaRPr lang="en-US" dirty="0"/>
          </a:p>
        </p:txBody>
      </p:sp>
      <p:sp>
        <p:nvSpPr>
          <p:cNvPr id="3" name="Text Placeholder 2"/>
          <p:cNvSpPr>
            <a:spLocks noGrp="1"/>
          </p:cNvSpPr>
          <p:nvPr>
            <p:ph type="body" idx="1"/>
          </p:nvPr>
        </p:nvSpPr>
        <p:spPr/>
        <p:txBody>
          <a:bodyPr/>
          <a:lstStyle/>
          <a:p>
            <a:r>
              <a:rPr lang="en-US" dirty="0" smtClean="0"/>
              <a:t>Certificate of </a:t>
            </a:r>
            <a:r>
              <a:rPr lang="en-US" dirty="0" err="1" smtClean="0"/>
              <a:t>Appropriatness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29101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Project Description</a:t>
            </a:r>
            <a:endParaRPr lang="en-US" dirty="0"/>
          </a:p>
        </p:txBody>
      </p:sp>
      <p:sp>
        <p:nvSpPr>
          <p:cNvPr id="7" name="Content Placeholder 6"/>
          <p:cNvSpPr>
            <a:spLocks noGrp="1"/>
          </p:cNvSpPr>
          <p:nvPr>
            <p:ph sz="half" idx="1"/>
          </p:nvPr>
        </p:nvSpPr>
        <p:spPr/>
        <p:txBody>
          <a:bodyPr anchor="t">
            <a:normAutofit fontScale="92500" lnSpcReduction="20000"/>
          </a:bodyPr>
          <a:lstStyle/>
          <a:p>
            <a:r>
              <a:rPr lang="en-US" dirty="0" smtClean="0"/>
              <a:t>Residential structure constructed in 1910</a:t>
            </a:r>
          </a:p>
          <a:p>
            <a:r>
              <a:rPr lang="en-US" dirty="0" smtClean="0"/>
              <a:t>Installing 190 ft. of fencing in the back yard area and across driveway towards rear of the house</a:t>
            </a:r>
          </a:p>
          <a:p>
            <a:r>
              <a:rPr lang="en-US" dirty="0" smtClean="0"/>
              <a:t>Installing a gate system(s)</a:t>
            </a:r>
          </a:p>
          <a:p>
            <a:r>
              <a:rPr lang="en-US" dirty="0" smtClean="0"/>
              <a:t>The home contributes to the 2</a:t>
            </a:r>
            <a:r>
              <a:rPr lang="en-US" baseline="30000" dirty="0" smtClean="0"/>
              <a:t>nd</a:t>
            </a:r>
            <a:r>
              <a:rPr lang="en-US" dirty="0" smtClean="0"/>
              <a:t> and 3</a:t>
            </a:r>
            <a:r>
              <a:rPr lang="en-US" baseline="30000" dirty="0" smtClean="0"/>
              <a:t>rd</a:t>
            </a:r>
            <a:r>
              <a:rPr lang="en-US" dirty="0" smtClean="0"/>
              <a:t> Avenue Historic District and is individually eligible for the National Register of Historic Places </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42864"/>
            <a:ext cx="4038600" cy="3640635"/>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sp>
        <p:nvSpPr>
          <p:cNvPr id="10" name="Rectangle 9"/>
          <p:cNvSpPr/>
          <p:nvPr/>
        </p:nvSpPr>
        <p:spPr>
          <a:xfrm rot="3249675">
            <a:off x="6432813" y="3446333"/>
            <a:ext cx="718330" cy="309147"/>
          </a:xfrm>
          <a:custGeom>
            <a:avLst/>
            <a:gdLst>
              <a:gd name="connsiteX0" fmla="*/ 0 w 682947"/>
              <a:gd name="connsiteY0" fmla="*/ 0 h 288263"/>
              <a:gd name="connsiteX1" fmla="*/ 682947 w 682947"/>
              <a:gd name="connsiteY1" fmla="*/ 0 h 288263"/>
              <a:gd name="connsiteX2" fmla="*/ 682947 w 682947"/>
              <a:gd name="connsiteY2" fmla="*/ 288263 h 288263"/>
              <a:gd name="connsiteX3" fmla="*/ 0 w 682947"/>
              <a:gd name="connsiteY3" fmla="*/ 288263 h 288263"/>
              <a:gd name="connsiteX4" fmla="*/ 0 w 682947"/>
              <a:gd name="connsiteY4" fmla="*/ 0 h 288263"/>
              <a:gd name="connsiteX0" fmla="*/ 0 w 718329"/>
              <a:gd name="connsiteY0" fmla="*/ 9397 h 288263"/>
              <a:gd name="connsiteX1" fmla="*/ 718329 w 718329"/>
              <a:gd name="connsiteY1" fmla="*/ 0 h 288263"/>
              <a:gd name="connsiteX2" fmla="*/ 718329 w 718329"/>
              <a:gd name="connsiteY2" fmla="*/ 288263 h 288263"/>
              <a:gd name="connsiteX3" fmla="*/ 35382 w 718329"/>
              <a:gd name="connsiteY3" fmla="*/ 288263 h 288263"/>
              <a:gd name="connsiteX4" fmla="*/ 0 w 718329"/>
              <a:gd name="connsiteY4" fmla="*/ 9397 h 288263"/>
              <a:gd name="connsiteX0" fmla="*/ 0 w 718329"/>
              <a:gd name="connsiteY0" fmla="*/ 9397 h 288263"/>
              <a:gd name="connsiteX1" fmla="*/ 718329 w 718329"/>
              <a:gd name="connsiteY1" fmla="*/ 0 h 288263"/>
              <a:gd name="connsiteX2" fmla="*/ 718329 w 718329"/>
              <a:gd name="connsiteY2" fmla="*/ 288263 h 288263"/>
              <a:gd name="connsiteX3" fmla="*/ 19025 w 718329"/>
              <a:gd name="connsiteY3" fmla="*/ 266917 h 288263"/>
              <a:gd name="connsiteX4" fmla="*/ 0 w 718329"/>
              <a:gd name="connsiteY4" fmla="*/ 9397 h 288263"/>
              <a:gd name="connsiteX0" fmla="*/ 0 w 718329"/>
              <a:gd name="connsiteY0" fmla="*/ 9397 h 288263"/>
              <a:gd name="connsiteX1" fmla="*/ 718329 w 718329"/>
              <a:gd name="connsiteY1" fmla="*/ 0 h 288263"/>
              <a:gd name="connsiteX2" fmla="*/ 718329 w 718329"/>
              <a:gd name="connsiteY2" fmla="*/ 288263 h 288263"/>
              <a:gd name="connsiteX3" fmla="*/ 81322 w 718329"/>
              <a:gd name="connsiteY3" fmla="*/ 207059 h 288263"/>
              <a:gd name="connsiteX4" fmla="*/ 0 w 718329"/>
              <a:gd name="connsiteY4" fmla="*/ 9397 h 288263"/>
              <a:gd name="connsiteX0" fmla="*/ 0 w 718329"/>
              <a:gd name="connsiteY0" fmla="*/ 9397 h 288263"/>
              <a:gd name="connsiteX1" fmla="*/ 718329 w 718329"/>
              <a:gd name="connsiteY1" fmla="*/ 0 h 288263"/>
              <a:gd name="connsiteX2" fmla="*/ 718329 w 718329"/>
              <a:gd name="connsiteY2" fmla="*/ 288263 h 288263"/>
              <a:gd name="connsiteX3" fmla="*/ 13224 w 718329"/>
              <a:gd name="connsiteY3" fmla="*/ 288148 h 288263"/>
              <a:gd name="connsiteX4" fmla="*/ 0 w 718329"/>
              <a:gd name="connsiteY4" fmla="*/ 9397 h 288263"/>
              <a:gd name="connsiteX0" fmla="*/ 0 w 718329"/>
              <a:gd name="connsiteY0" fmla="*/ 9397 h 288148"/>
              <a:gd name="connsiteX1" fmla="*/ 718329 w 718329"/>
              <a:gd name="connsiteY1" fmla="*/ 0 h 288148"/>
              <a:gd name="connsiteX2" fmla="*/ 673552 w 718329"/>
              <a:gd name="connsiteY2" fmla="*/ 262276 h 288148"/>
              <a:gd name="connsiteX3" fmla="*/ 13224 w 718329"/>
              <a:gd name="connsiteY3" fmla="*/ 288148 h 288148"/>
              <a:gd name="connsiteX4" fmla="*/ 0 w 718329"/>
              <a:gd name="connsiteY4" fmla="*/ 9397 h 288148"/>
              <a:gd name="connsiteX0" fmla="*/ 0 w 673552"/>
              <a:gd name="connsiteY0" fmla="*/ 30396 h 309147"/>
              <a:gd name="connsiteX1" fmla="*/ 654061 w 673552"/>
              <a:gd name="connsiteY1" fmla="*/ 0 h 309147"/>
              <a:gd name="connsiteX2" fmla="*/ 673552 w 673552"/>
              <a:gd name="connsiteY2" fmla="*/ 283275 h 309147"/>
              <a:gd name="connsiteX3" fmla="*/ 13224 w 673552"/>
              <a:gd name="connsiteY3" fmla="*/ 309147 h 309147"/>
              <a:gd name="connsiteX4" fmla="*/ 0 w 673552"/>
              <a:gd name="connsiteY4" fmla="*/ 30396 h 309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552" h="309147">
                <a:moveTo>
                  <a:pt x="0" y="30396"/>
                </a:moveTo>
                <a:lnTo>
                  <a:pt x="654061" y="0"/>
                </a:lnTo>
                <a:lnTo>
                  <a:pt x="673552" y="283275"/>
                </a:lnTo>
                <a:lnTo>
                  <a:pt x="13224" y="309147"/>
                </a:lnTo>
                <a:lnTo>
                  <a:pt x="0" y="30396"/>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74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Open Meetings Law</a:t>
            </a:r>
            <a:endParaRPr lang="en-US" dirty="0"/>
          </a:p>
        </p:txBody>
      </p:sp>
      <p:sp>
        <p:nvSpPr>
          <p:cNvPr id="7" name="Content Placeholder 6"/>
          <p:cNvSpPr>
            <a:spLocks noGrp="1"/>
          </p:cNvSpPr>
          <p:nvPr>
            <p:ph idx="1"/>
          </p:nvPr>
        </p:nvSpPr>
        <p:spPr/>
        <p:txBody>
          <a:bodyPr>
            <a:normAutofit fontScale="92500" lnSpcReduction="10000"/>
          </a:bodyPr>
          <a:lstStyle/>
          <a:p>
            <a:r>
              <a:rPr lang="en-US" dirty="0" smtClean="0"/>
              <a:t>State of Iowa Code Chapter 21</a:t>
            </a:r>
          </a:p>
          <a:p>
            <a:r>
              <a:rPr lang="en-US" dirty="0" smtClean="0"/>
              <a:t>“</a:t>
            </a:r>
            <a:r>
              <a:rPr lang="en-US" dirty="0" smtClean="0"/>
              <a:t>Meeting” defined as:</a:t>
            </a:r>
          </a:p>
          <a:p>
            <a:pPr lvl="1"/>
            <a:r>
              <a:rPr lang="en-US" dirty="0" smtClean="0"/>
              <a:t>Majority of the body gathering in person or by electronic means</a:t>
            </a:r>
          </a:p>
          <a:p>
            <a:pPr lvl="1"/>
            <a:r>
              <a:rPr lang="en-US" dirty="0" smtClean="0"/>
              <a:t>Deliberation or action upon any matter within scope of the body’s policy-making duties</a:t>
            </a:r>
          </a:p>
          <a:p>
            <a:r>
              <a:rPr lang="en-US" dirty="0" smtClean="0"/>
              <a:t>Not a “meeting” when:</a:t>
            </a:r>
          </a:p>
          <a:p>
            <a:pPr lvl="1"/>
            <a:r>
              <a:rPr lang="en-US" dirty="0"/>
              <a:t>G</a:t>
            </a:r>
            <a:r>
              <a:rPr lang="en-US" dirty="0" smtClean="0"/>
              <a:t>athering for purely ministerial or social purposes</a:t>
            </a:r>
          </a:p>
          <a:p>
            <a:pPr lvl="1"/>
            <a:r>
              <a:rPr lang="en-US" dirty="0" smtClean="0"/>
              <a:t>No discussion of policy or no intent to avoid the purposes of the Open Meetings Law</a:t>
            </a:r>
          </a:p>
          <a:p>
            <a:pPr marL="0" indent="0">
              <a:buNone/>
            </a:pP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45843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1812 2</a:t>
            </a:r>
            <a:r>
              <a:rPr lang="en-US" baseline="30000" dirty="0" smtClean="0"/>
              <a:t>nd</a:t>
            </a:r>
            <a:r>
              <a:rPr lang="en-US" dirty="0" smtClean="0"/>
              <a:t> Ave SW</a:t>
            </a:r>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r>
              <a:rPr lang="en-US" smtClean="0"/>
              <a:t>5/24/2018</a:t>
            </a:r>
            <a:endParaRPr lang="en-US" dirty="0"/>
          </a:p>
        </p:txBody>
      </p:sp>
      <p:pic>
        <p:nvPicPr>
          <p:cNvPr id="17" name="Content Placeholder 1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19052"/>
          <a:stretch/>
        </p:blipFill>
        <p:spPr>
          <a:xfrm>
            <a:off x="457200" y="2348706"/>
            <a:ext cx="4038600" cy="2451894"/>
          </a:xfrm>
        </p:spPr>
      </p:pic>
      <p:pic>
        <p:nvPicPr>
          <p:cNvPr id="18" name="Content Placeholder 1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095" r="5662"/>
          <a:stretch/>
        </p:blipFill>
        <p:spPr>
          <a:xfrm>
            <a:off x="5486400" y="2348706"/>
            <a:ext cx="3200400" cy="3028950"/>
          </a:xfrm>
        </p:spPr>
      </p:pic>
    </p:spTree>
    <p:extLst>
      <p:ext uri="{BB962C8B-B14F-4D97-AF65-F5344CB8AC3E}">
        <p14:creationId xmlns:p14="http://schemas.microsoft.com/office/powerpoint/2010/main" val="3902960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a:t>
            </a:r>
            <a:endParaRPr lang="en-US" dirty="0"/>
          </a:p>
        </p:txBody>
      </p:sp>
      <p:sp>
        <p:nvSpPr>
          <p:cNvPr id="7" name="Content Placeholder 6"/>
          <p:cNvSpPr>
            <a:spLocks noGrp="1"/>
          </p:cNvSpPr>
          <p:nvPr>
            <p:ph idx="1"/>
          </p:nvPr>
        </p:nvSpPr>
        <p:spPr/>
        <p:txBody>
          <a:bodyPr/>
          <a:lstStyle/>
          <a:p>
            <a:r>
              <a:rPr lang="en-US" dirty="0" smtClean="0"/>
              <a:t>Vinyl semi-privacy fence and driveway gate</a:t>
            </a:r>
          </a:p>
          <a:p>
            <a:pPr lvl="1"/>
            <a:r>
              <a:rPr lang="en-US" dirty="0" smtClean="0"/>
              <a:t>English lattice on top and 3” boards below</a:t>
            </a:r>
          </a:p>
          <a:p>
            <a:pPr lvl="1"/>
            <a:r>
              <a:rPr lang="en-US" dirty="0" smtClean="0"/>
              <a:t>Craftsman style fence</a:t>
            </a:r>
          </a:p>
          <a:p>
            <a:pPr lvl="1"/>
            <a:r>
              <a:rPr lang="en-US" dirty="0" smtClean="0"/>
              <a:t>Wood grain, flat finish with no gloss or reflection</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r>
              <a:rPr lang="en-US" smtClean="0"/>
              <a:t>5/24/2018</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4038598"/>
            <a:ext cx="2647950" cy="177412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4038599"/>
            <a:ext cx="2295543" cy="1774127"/>
          </a:xfrm>
          <a:prstGeom prst="rect">
            <a:avLst/>
          </a:prstGeom>
        </p:spPr>
      </p:pic>
    </p:spTree>
    <p:extLst>
      <p:ext uri="{BB962C8B-B14F-4D97-AF65-F5344CB8AC3E}">
        <p14:creationId xmlns:p14="http://schemas.microsoft.com/office/powerpoint/2010/main" val="3802984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Fence Design Guidelines</a:t>
            </a:r>
            <a:endParaRPr lang="en-US" dirty="0"/>
          </a:p>
        </p:txBody>
      </p:sp>
      <p:sp>
        <p:nvSpPr>
          <p:cNvPr id="9" name="Text Placeholder 8"/>
          <p:cNvSpPr>
            <a:spLocks noGrp="1"/>
          </p:cNvSpPr>
          <p:nvPr>
            <p:ph type="body" idx="1"/>
          </p:nvPr>
        </p:nvSpPr>
        <p:spPr/>
        <p:txBody>
          <a:bodyPr/>
          <a:lstStyle/>
          <a:p>
            <a:r>
              <a:rPr lang="en-US" dirty="0" smtClean="0"/>
              <a:t>Recommended</a:t>
            </a:r>
            <a:endParaRPr lang="en-US" dirty="0"/>
          </a:p>
        </p:txBody>
      </p:sp>
      <p:sp>
        <p:nvSpPr>
          <p:cNvPr id="10" name="Content Placeholder 9"/>
          <p:cNvSpPr>
            <a:spLocks noGrp="1"/>
          </p:cNvSpPr>
          <p:nvPr>
            <p:ph sz="half" idx="2"/>
          </p:nvPr>
        </p:nvSpPr>
        <p:spPr/>
        <p:txBody>
          <a:bodyPr/>
          <a:lstStyle/>
          <a:p>
            <a:r>
              <a:rPr lang="en-US" dirty="0"/>
              <a:t>Wooden picket fence </a:t>
            </a:r>
          </a:p>
          <a:p>
            <a:r>
              <a:rPr lang="en-US" dirty="0" smtClean="0"/>
              <a:t>Opaque </a:t>
            </a:r>
            <a:r>
              <a:rPr lang="en-US" dirty="0"/>
              <a:t>privacy fence </a:t>
            </a:r>
          </a:p>
          <a:p>
            <a:r>
              <a:rPr lang="en-US" dirty="0" smtClean="0"/>
              <a:t>Maximum </a:t>
            </a:r>
            <a:r>
              <a:rPr lang="en-US" dirty="0"/>
              <a:t>of 6 feet high in the rear and side yards </a:t>
            </a:r>
          </a:p>
          <a:p>
            <a:r>
              <a:rPr lang="en-US" dirty="0" smtClean="0"/>
              <a:t>Maximum </a:t>
            </a:r>
            <a:r>
              <a:rPr lang="en-US" dirty="0"/>
              <a:t>of 3 feet high in the front yards </a:t>
            </a:r>
          </a:p>
        </p:txBody>
      </p:sp>
      <p:sp>
        <p:nvSpPr>
          <p:cNvPr id="11" name="Text Placeholder 10"/>
          <p:cNvSpPr>
            <a:spLocks noGrp="1"/>
          </p:cNvSpPr>
          <p:nvPr>
            <p:ph type="body" sz="quarter" idx="3"/>
          </p:nvPr>
        </p:nvSpPr>
        <p:spPr/>
        <p:txBody>
          <a:bodyPr/>
          <a:lstStyle/>
          <a:p>
            <a:r>
              <a:rPr lang="en-US" dirty="0" smtClean="0"/>
              <a:t>Not Recommended</a:t>
            </a:r>
            <a:endParaRPr lang="en-US" dirty="0"/>
          </a:p>
        </p:txBody>
      </p:sp>
      <p:sp>
        <p:nvSpPr>
          <p:cNvPr id="12" name="Content Placeholder 11"/>
          <p:cNvSpPr>
            <a:spLocks noGrp="1"/>
          </p:cNvSpPr>
          <p:nvPr>
            <p:ph sz="quarter" idx="4"/>
          </p:nvPr>
        </p:nvSpPr>
        <p:spPr/>
        <p:txBody>
          <a:bodyPr/>
          <a:lstStyle/>
          <a:p>
            <a:r>
              <a:rPr lang="en-US" dirty="0" smtClean="0"/>
              <a:t>Chain link fence</a:t>
            </a:r>
          </a:p>
          <a:p>
            <a:r>
              <a:rPr lang="en-US" dirty="0" smtClean="0"/>
              <a:t>Metal fence</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Date Placeholder 4"/>
          <p:cNvSpPr>
            <a:spLocks noGrp="1"/>
          </p:cNvSpPr>
          <p:nvPr>
            <p:ph type="dt" sz="half" idx="11"/>
          </p:nvPr>
        </p:nvSpPr>
        <p:spPr/>
        <p:txBody>
          <a:bodyPr/>
          <a:lstStyle/>
          <a:p>
            <a:r>
              <a:rPr lang="en-US" smtClean="0"/>
              <a:t>5/24/2018</a:t>
            </a:r>
            <a:endParaRPr lang="en-US" dirty="0"/>
          </a:p>
        </p:txBody>
      </p:sp>
    </p:spTree>
    <p:extLst>
      <p:ext uri="{BB962C8B-B14F-4D97-AF65-F5344CB8AC3E}">
        <p14:creationId xmlns:p14="http://schemas.microsoft.com/office/powerpoint/2010/main" val="1586353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Guideline Prioritization</a:t>
            </a:r>
            <a:endParaRPr lang="en-US" dirty="0"/>
          </a:p>
        </p:txBody>
      </p:sp>
      <p:sp>
        <p:nvSpPr>
          <p:cNvPr id="12" name="Content Placeholder 11"/>
          <p:cNvSpPr>
            <a:spLocks noGrp="1"/>
          </p:cNvSpPr>
          <p:nvPr>
            <p:ph sz="half" idx="1"/>
          </p:nvPr>
        </p:nvSpPr>
        <p:spPr/>
        <p:txBody>
          <a:bodyPr anchor="t">
            <a:normAutofit fontScale="70000" lnSpcReduction="20000"/>
          </a:bodyPr>
          <a:lstStyle/>
          <a:p>
            <a:pPr marL="339725" indent="-339725">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339725" indent="-339725">
              <a:buFont typeface="+mj-lt"/>
              <a:buAutoNum type="arabicPeriod"/>
            </a:pPr>
            <a:r>
              <a:rPr lang="en-US" dirty="0"/>
              <a:t>Features on sides of buildings that are visible from the street but don’t directly face the street.</a:t>
            </a:r>
          </a:p>
          <a:p>
            <a:pPr marL="339725" indent="-339725">
              <a:buFont typeface="+mj-lt"/>
              <a:buAutoNum type="arabicPeriod"/>
            </a:pPr>
            <a:r>
              <a:rPr lang="en-US" dirty="0"/>
              <a:t>Other exterior features not in direct view from the street such as at the rear of </a:t>
            </a:r>
            <a:r>
              <a:rPr lang="en-US" dirty="0" smtClean="0"/>
              <a:t>buildings</a:t>
            </a:r>
            <a:r>
              <a:rPr lang="en-US" dirty="0"/>
              <a:t>.</a:t>
            </a:r>
          </a:p>
        </p:txBody>
      </p:sp>
      <p:pic>
        <p:nvPicPr>
          <p:cNvPr id="14" name="Content Placeholder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81898"/>
            <a:ext cx="4038600" cy="3562567"/>
          </a:xfrm>
          <a:ln>
            <a:noFill/>
          </a:ln>
        </p:spPr>
      </p:pic>
      <p:sp>
        <p:nvSpPr>
          <p:cNvPr id="7" name="Footer Placeholder 6"/>
          <p:cNvSpPr>
            <a:spLocks noGrp="1"/>
          </p:cNvSpPr>
          <p:nvPr>
            <p:ph type="ftr" sz="quarter" idx="3"/>
          </p:nvPr>
        </p:nvSpPr>
        <p:spPr/>
        <p:txBody>
          <a:bodyPr/>
          <a:lstStyle/>
          <a:p>
            <a:endParaRPr lang="en-US" dirty="0"/>
          </a:p>
        </p:txBody>
      </p:sp>
      <p:sp>
        <p:nvSpPr>
          <p:cNvPr id="8" name="Date Placeholder 7"/>
          <p:cNvSpPr>
            <a:spLocks noGrp="1"/>
          </p:cNvSpPr>
          <p:nvPr>
            <p:ph type="dt" sz="half" idx="10"/>
          </p:nvPr>
        </p:nvSpPr>
        <p:spPr/>
        <p:txBody>
          <a:bodyPr/>
          <a:lstStyle/>
          <a:p>
            <a:r>
              <a:rPr lang="en-US" smtClean="0"/>
              <a:t>5/24/2018</a:t>
            </a:r>
            <a:endParaRPr lang="en-US" dirty="0"/>
          </a:p>
        </p:txBody>
      </p:sp>
    </p:spTree>
    <p:extLst>
      <p:ext uri="{BB962C8B-B14F-4D97-AF65-F5344CB8AC3E}">
        <p14:creationId xmlns:p14="http://schemas.microsoft.com/office/powerpoint/2010/main" val="585545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Criteria for Decision</a:t>
            </a:r>
            <a:endParaRPr lang="en-US" dirty="0"/>
          </a:p>
        </p:txBody>
      </p:sp>
      <p:sp>
        <p:nvSpPr>
          <p:cNvPr id="8" name="Content Placeholder 7"/>
          <p:cNvSpPr>
            <a:spLocks noGrp="1"/>
          </p:cNvSpPr>
          <p:nvPr>
            <p:ph idx="1"/>
          </p:nvPr>
        </p:nvSpPr>
        <p:spPr/>
        <p:txBody>
          <a:bodyPr anchor="t">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r>
              <a:rPr lang="en-US" dirty="0" smtClean="0"/>
              <a:t>.</a:t>
            </a:r>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1149429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r>
              <a:rPr lang="en-US" dirty="0" smtClean="0"/>
              <a:t>Staff recommends approval of the project</a:t>
            </a:r>
          </a:p>
          <a:p>
            <a:pPr lvl="1"/>
            <a:r>
              <a:rPr lang="en-US" dirty="0" smtClean="0"/>
              <a:t>The location of the project is in areas that afford the commission the most flexibility in terms of priority</a:t>
            </a:r>
          </a:p>
          <a:p>
            <a:pPr lvl="1"/>
            <a:r>
              <a:rPr lang="en-US" dirty="0" smtClean="0"/>
              <a:t>Fence is mitigated by the general proximity of structures as well which is less visible from the right-of-way</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3301669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Actions</a:t>
            </a:r>
            <a:endParaRPr lang="en-US" dirty="0"/>
          </a:p>
        </p:txBody>
      </p:sp>
      <p:sp>
        <p:nvSpPr>
          <p:cNvPr id="7" name="Content Placeholder 6"/>
          <p:cNvSpPr>
            <a:spLocks noGrp="1"/>
          </p:cNvSpPr>
          <p:nvPr>
            <p:ph idx="1"/>
          </p:nvPr>
        </p:nvSpPr>
        <p:spPr/>
        <p:txBody>
          <a:bodyPr anchor="t"/>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r>
              <a:rPr lang="en-US" dirty="0" smtClean="0"/>
              <a:t>.</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3692068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40683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Certificate of Appropriateness</a:t>
            </a:r>
            <a:endParaRPr lang="en-US" dirty="0"/>
          </a:p>
        </p:txBody>
      </p:sp>
    </p:spTree>
    <p:extLst>
      <p:ext uri="{BB962C8B-B14F-4D97-AF65-F5344CB8AC3E}">
        <p14:creationId xmlns:p14="http://schemas.microsoft.com/office/powerpoint/2010/main" val="2902603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Project Description</a:t>
            </a:r>
            <a:endParaRPr lang="en-US" dirty="0"/>
          </a:p>
        </p:txBody>
      </p:sp>
      <p:sp>
        <p:nvSpPr>
          <p:cNvPr id="8" name="Content Placeholder 7"/>
          <p:cNvSpPr>
            <a:spLocks noGrp="1"/>
          </p:cNvSpPr>
          <p:nvPr>
            <p:ph sz="half" idx="1"/>
          </p:nvPr>
        </p:nvSpPr>
        <p:spPr/>
        <p:txBody>
          <a:bodyPr/>
          <a:lstStyle/>
          <a:p>
            <a:r>
              <a:rPr lang="en-US" dirty="0" smtClean="0"/>
              <a:t>Construction of a new single-family home with detached accessory structure (garage)</a:t>
            </a:r>
          </a:p>
          <a:p>
            <a:r>
              <a:rPr lang="en-US" dirty="0"/>
              <a:t>Two story structure</a:t>
            </a:r>
          </a:p>
          <a:p>
            <a:r>
              <a:rPr lang="en-US" dirty="0"/>
              <a:t>1638 3</a:t>
            </a:r>
            <a:r>
              <a:rPr lang="en-US" baseline="30000" dirty="0"/>
              <a:t>rd</a:t>
            </a:r>
            <a:r>
              <a:rPr lang="en-US" dirty="0"/>
              <a:t> Ave SE</a:t>
            </a:r>
          </a:p>
          <a:p>
            <a:pPr marL="0" indent="0">
              <a:buNone/>
            </a:pPr>
            <a:endParaRPr lang="en-US" dirty="0" smtClean="0"/>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7" name="Content Placeholder 2"/>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7600" t="4190" r="21958" b="3640"/>
          <a:stretch/>
        </p:blipFill>
        <p:spPr>
          <a:xfrm>
            <a:off x="4501376" y="1752600"/>
            <a:ext cx="4093257" cy="3401122"/>
          </a:xfrm>
        </p:spPr>
      </p:pic>
      <p:sp>
        <p:nvSpPr>
          <p:cNvPr id="10" name="Rectangle 9"/>
          <p:cNvSpPr/>
          <p:nvPr/>
        </p:nvSpPr>
        <p:spPr>
          <a:xfrm rot="19314880">
            <a:off x="6205598" y="3031719"/>
            <a:ext cx="369751" cy="12241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13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Open Meetings Law</a:t>
            </a:r>
            <a:endParaRPr lang="en-US" dirty="0"/>
          </a:p>
        </p:txBody>
      </p:sp>
      <p:sp>
        <p:nvSpPr>
          <p:cNvPr id="7" name="Content Placeholder 6"/>
          <p:cNvSpPr>
            <a:spLocks noGrp="1"/>
          </p:cNvSpPr>
          <p:nvPr>
            <p:ph idx="1"/>
          </p:nvPr>
        </p:nvSpPr>
        <p:spPr/>
        <p:txBody>
          <a:bodyPr/>
          <a:lstStyle/>
          <a:p>
            <a:r>
              <a:rPr lang="en-US" dirty="0" smtClean="0"/>
              <a:t>Meetings are open to the public and accessible</a:t>
            </a:r>
          </a:p>
          <a:p>
            <a:r>
              <a:rPr lang="en-US" dirty="0" smtClean="0"/>
              <a:t>Published notice of meeting information</a:t>
            </a:r>
          </a:p>
          <a:p>
            <a:pPr lvl="1"/>
            <a:r>
              <a:rPr lang="en-US" dirty="0" smtClean="0"/>
              <a:t>Agenda </a:t>
            </a:r>
            <a:r>
              <a:rPr lang="en-US" dirty="0"/>
              <a:t>sets the items that can be discussed</a:t>
            </a:r>
          </a:p>
          <a:p>
            <a:r>
              <a:rPr lang="en-US" dirty="0" smtClean="0"/>
              <a:t>Closed session when applicable</a:t>
            </a:r>
          </a:p>
          <a:p>
            <a:pPr lvl="1"/>
            <a:r>
              <a:rPr lang="en-US" dirty="0" smtClean="0"/>
              <a:t>Confidential information</a:t>
            </a:r>
          </a:p>
          <a:p>
            <a:pPr lvl="1"/>
            <a:r>
              <a:rPr lang="en-US" dirty="0" smtClean="0"/>
              <a:t>Must keep detailed minutes and audio recording</a:t>
            </a:r>
          </a:p>
          <a:p>
            <a:pPr lvl="1"/>
            <a:endParaRPr lang="en-US" dirty="0"/>
          </a:p>
          <a:p>
            <a:pPr lvl="2"/>
            <a:endParaRPr lang="en-US" dirty="0" smtClean="0"/>
          </a:p>
          <a:p>
            <a:pPr lvl="2"/>
            <a:endParaRPr lang="en-US" dirty="0"/>
          </a:p>
          <a:p>
            <a:pPr lvl="2"/>
            <a:endParaRPr lang="en-US" dirty="0" smtClean="0"/>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02244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5/24/2018</a:t>
            </a:fld>
            <a:endParaRPr lang="en-US" dirty="0"/>
          </a:p>
        </p:txBody>
      </p:sp>
      <p:pic>
        <p:nvPicPr>
          <p:cNvPr id="8" name="Content Placeholder 6"/>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852612"/>
            <a:ext cx="4296835" cy="3215481"/>
          </a:xfrm>
          <a:prstGeom prst="rect">
            <a:avLst/>
          </a:prstGeom>
        </p:spPr>
      </p:pic>
      <p:pic>
        <p:nvPicPr>
          <p:cNvPr id="9" name="Content Placeholder 7"/>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992" y="1876424"/>
            <a:ext cx="4223808" cy="3167856"/>
          </a:xfrm>
          <a:prstGeom prst="rect">
            <a:avLst/>
          </a:prstGeom>
        </p:spPr>
      </p:pic>
    </p:spTree>
    <p:extLst>
      <p:ext uri="{BB962C8B-B14F-4D97-AF65-F5344CB8AC3E}">
        <p14:creationId xmlns:p14="http://schemas.microsoft.com/office/powerpoint/2010/main" val="4231122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pic>
        <p:nvPicPr>
          <p:cNvPr id="5" name="Content Placeholder 1"/>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914525"/>
            <a:ext cx="4038600" cy="3028950"/>
          </a:xfrm>
          <a:prstGeom prst="rect">
            <a:avLst/>
          </a:prstGeom>
        </p:spPr>
      </p:pic>
      <p:pic>
        <p:nvPicPr>
          <p:cNvPr id="6" name="Content Placeholder 2"/>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14525"/>
            <a:ext cx="4038600" cy="3028950"/>
          </a:xfrm>
          <a:prstGeom prst="rect">
            <a:avLst/>
          </a:prstGeom>
        </p:spPr>
      </p:pic>
    </p:spTree>
    <p:extLst>
      <p:ext uri="{BB962C8B-B14F-4D97-AF65-F5344CB8AC3E}">
        <p14:creationId xmlns:p14="http://schemas.microsoft.com/office/powerpoint/2010/main" val="2241292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750" y="1600200"/>
            <a:ext cx="5978899" cy="4525963"/>
          </a:xfrm>
        </p:spPr>
      </p:pic>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22727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4466" y="1600200"/>
            <a:ext cx="5927468" cy="4525963"/>
          </a:xfrm>
        </p:spPr>
      </p:pic>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208277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499" y="1600200"/>
            <a:ext cx="3259401" cy="4525963"/>
          </a:xfrm>
        </p:spPr>
      </p:pic>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469530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Materials</a:t>
            </a:r>
            <a:endParaRPr lang="en-US" dirty="0"/>
          </a:p>
        </p:txBody>
      </p:sp>
      <p:sp>
        <p:nvSpPr>
          <p:cNvPr id="12" name="Content Placeholder 11"/>
          <p:cNvSpPr>
            <a:spLocks noGrp="1"/>
          </p:cNvSpPr>
          <p:nvPr>
            <p:ph idx="1"/>
          </p:nvPr>
        </p:nvSpPr>
        <p:spPr/>
        <p:txBody>
          <a:bodyPr>
            <a:normAutofit/>
          </a:bodyPr>
          <a:lstStyle/>
          <a:p>
            <a:r>
              <a:rPr lang="en-US" dirty="0" smtClean="0"/>
              <a:t>Wood frame structure</a:t>
            </a:r>
          </a:p>
          <a:p>
            <a:r>
              <a:rPr lang="en-US" dirty="0" smtClean="0"/>
              <a:t>LP Smart Siding</a:t>
            </a:r>
          </a:p>
          <a:p>
            <a:pPr lvl="1"/>
            <a:r>
              <a:rPr lang="en-US" dirty="0" smtClean="0"/>
              <a:t>Wood based siding</a:t>
            </a:r>
          </a:p>
          <a:p>
            <a:r>
              <a:rPr lang="en-US" dirty="0"/>
              <a:t>Premium vinyl </a:t>
            </a:r>
            <a:r>
              <a:rPr lang="en-US" dirty="0" smtClean="0"/>
              <a:t>windows</a:t>
            </a:r>
          </a:p>
          <a:p>
            <a:r>
              <a:rPr lang="en-US" dirty="0" smtClean="0"/>
              <a:t>Fiberglass </a:t>
            </a:r>
            <a:r>
              <a:rPr lang="en-US" dirty="0"/>
              <a:t>front door</a:t>
            </a:r>
          </a:p>
          <a:p>
            <a:r>
              <a:rPr lang="en-US" dirty="0"/>
              <a:t>Asphalt roof </a:t>
            </a:r>
          </a:p>
          <a:p>
            <a:pPr lvl="1"/>
            <a:r>
              <a:rPr lang="en-US" dirty="0"/>
              <a:t>Matches adjacent properties </a:t>
            </a:r>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pPr/>
              <a:t>5/24/2018</a:t>
            </a:fld>
            <a:endParaRPr lang="en-US" dirty="0"/>
          </a:p>
        </p:txBody>
      </p:sp>
    </p:spTree>
    <p:extLst>
      <p:ext uri="{BB962C8B-B14F-4D97-AF65-F5344CB8AC3E}">
        <p14:creationId xmlns:p14="http://schemas.microsoft.com/office/powerpoint/2010/main" val="1351073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District Guidelines</a:t>
            </a:r>
            <a:br>
              <a:rPr lang="en-US" dirty="0" smtClean="0"/>
            </a:br>
            <a:r>
              <a:rPr lang="en-US" dirty="0" smtClean="0"/>
              <a:t>Streetscapes</a:t>
            </a:r>
            <a:endParaRPr lang="en-US" dirty="0"/>
          </a:p>
        </p:txBody>
      </p:sp>
      <p:sp>
        <p:nvSpPr>
          <p:cNvPr id="7" name="Content Placeholder 6"/>
          <p:cNvSpPr>
            <a:spLocks noGrp="1"/>
          </p:cNvSpPr>
          <p:nvPr>
            <p:ph sz="half" idx="1"/>
          </p:nvPr>
        </p:nvSpPr>
        <p:spPr/>
        <p:txBody>
          <a:bodyPr/>
          <a:lstStyle/>
          <a:p>
            <a:pPr marL="0" indent="0">
              <a:buNone/>
            </a:pPr>
            <a:r>
              <a:rPr lang="en-US" b="1" dirty="0"/>
              <a:t>Recommended: </a:t>
            </a:r>
          </a:p>
          <a:p>
            <a:r>
              <a:rPr lang="en-US" dirty="0"/>
              <a:t>New construction that matches the style of the neighborhood. </a:t>
            </a:r>
          </a:p>
          <a:p>
            <a:r>
              <a:rPr lang="en-US" dirty="0"/>
              <a:t>Flexibility in contemporary building materials and technologies. </a:t>
            </a:r>
          </a:p>
          <a:p>
            <a:endParaRPr lang="en-US" dirty="0"/>
          </a:p>
        </p:txBody>
      </p:sp>
      <p:sp>
        <p:nvSpPr>
          <p:cNvPr id="8" name="Content Placeholder 7"/>
          <p:cNvSpPr>
            <a:spLocks noGrp="1"/>
          </p:cNvSpPr>
          <p:nvPr>
            <p:ph sz="half" idx="2"/>
          </p:nvPr>
        </p:nvSpPr>
        <p:spPr/>
        <p:txBody>
          <a:bodyPr/>
          <a:lstStyle/>
          <a:p>
            <a:pPr marL="0" indent="0">
              <a:buNone/>
            </a:pPr>
            <a:r>
              <a:rPr lang="en-US" b="1" dirty="0"/>
              <a:t>Not Recommended:</a:t>
            </a:r>
          </a:p>
          <a:p>
            <a:r>
              <a:rPr lang="en-US" dirty="0"/>
              <a:t>Blank facades</a:t>
            </a:r>
          </a:p>
          <a:p>
            <a:r>
              <a:rPr lang="en-US" dirty="0"/>
              <a:t>Uneven set backs</a:t>
            </a:r>
          </a:p>
          <a:p>
            <a:r>
              <a:rPr lang="en-US" dirty="0"/>
              <a:t>Contemporary designs</a:t>
            </a:r>
          </a:p>
          <a:p>
            <a:r>
              <a:rPr lang="en-US" dirty="0"/>
              <a:t>Not retaining components of the original structure (a porch or dormers for example) </a:t>
            </a:r>
          </a:p>
          <a:p>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10"/>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686203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Standards for Rehabilitation</a:t>
            </a:r>
            <a:endParaRPr lang="en-US" dirty="0"/>
          </a:p>
        </p:txBody>
      </p:sp>
      <p:sp>
        <p:nvSpPr>
          <p:cNvPr id="5" name="Content Placeholder 4"/>
          <p:cNvSpPr>
            <a:spLocks noGrp="1"/>
          </p:cNvSpPr>
          <p:nvPr>
            <p:ph idx="1"/>
          </p:nvPr>
        </p:nvSpPr>
        <p:spPr/>
        <p:txBody>
          <a:bodyPr>
            <a:normAutofit fontScale="77500" lnSpcReduction="20000"/>
          </a:bodyPr>
          <a:lstStyle/>
          <a:p>
            <a:r>
              <a:rPr lang="en-US" dirty="0">
                <a:latin typeface="Times New Roman" pitchFamily="18" charset="0"/>
                <a:cs typeface="Times New Roman" pitchFamily="18" charset="0"/>
              </a:rPr>
              <a:t>“9. New additions, exterior alterations, or related new construction shall not destroy historic materials that characterize the property. The new work shall be differentiated from the old and shall be compatible with the massing, size, scale, and architectural features to protect the historic integrity of the property and its environment.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10. New additions and adjacent or related new construction shall be undertaken in such a manner that if removed in the future, the essential form and integrity of the historic property and its environment would be unimpaired.”</a:t>
            </a:r>
          </a:p>
          <a:p>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722332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5" name="Content Placeholder 4"/>
          <p:cNvSpPr>
            <a:spLocks noGrp="1"/>
          </p:cNvSpPr>
          <p:nvPr>
            <p:ph idx="1"/>
          </p:nvPr>
        </p:nvSpPr>
        <p:spPr/>
        <p:txBody>
          <a:bodyPr>
            <a:normAutofit fontScale="92500" lnSpcReduction="10000"/>
          </a:bodyPr>
          <a:lstStyle/>
          <a:p>
            <a:pPr marL="514350" indent="-514350">
              <a:buFont typeface="+mj-lt"/>
              <a:buAutoNum type="arabicPeriod"/>
            </a:pPr>
            <a:r>
              <a:rPr lang="en-US" b="1" dirty="0"/>
              <a:t>Massing, Form, &amp; Site Design: </a:t>
            </a:r>
          </a:p>
          <a:p>
            <a:r>
              <a:rPr lang="en-US" dirty="0"/>
              <a:t>2 story design</a:t>
            </a:r>
          </a:p>
          <a:p>
            <a:r>
              <a:rPr lang="en-US" dirty="0"/>
              <a:t>Front porch</a:t>
            </a:r>
          </a:p>
          <a:p>
            <a:r>
              <a:rPr lang="en-US" dirty="0"/>
              <a:t>Detached garage</a:t>
            </a:r>
          </a:p>
          <a:p>
            <a:r>
              <a:rPr lang="en-US" dirty="0"/>
              <a:t>Contextual front-yard setback</a:t>
            </a:r>
          </a:p>
          <a:p>
            <a:endParaRPr lang="en-US" dirty="0"/>
          </a:p>
          <a:p>
            <a:pPr marL="0" indent="0">
              <a:buNone/>
            </a:pPr>
            <a:r>
              <a:rPr lang="en-US" i="1" dirty="0"/>
              <a:t>Consistent with Guidelines: All of these features are similar to adjacent homes and help the home fit into the surrounding historic context.</a:t>
            </a:r>
          </a:p>
          <a:p>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145943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5" name="Content Placeholder 4"/>
          <p:cNvSpPr>
            <a:spLocks noGrp="1"/>
          </p:cNvSpPr>
          <p:nvPr>
            <p:ph idx="1"/>
          </p:nvPr>
        </p:nvSpPr>
        <p:spPr/>
        <p:txBody>
          <a:bodyPr/>
          <a:lstStyle/>
          <a:p>
            <a:r>
              <a:rPr lang="en-US" dirty="0"/>
              <a:t>Summary: </a:t>
            </a:r>
          </a:p>
          <a:p>
            <a:pPr lvl="1"/>
            <a:r>
              <a:rPr lang="en-US" dirty="0"/>
              <a:t>Design, form, style, massing, and setbacks match existing neighborhood. </a:t>
            </a:r>
          </a:p>
          <a:p>
            <a:pPr lvl="1"/>
            <a:r>
              <a:rPr lang="en-US" dirty="0"/>
              <a:t>Home does not detract from historical context. </a:t>
            </a:r>
          </a:p>
          <a:p>
            <a:pPr lvl="1"/>
            <a:r>
              <a:rPr lang="en-US" dirty="0"/>
              <a:t>Addresses a gap within an otherwise intact block, which strengthens the historic streetscape</a:t>
            </a:r>
          </a:p>
          <a:p>
            <a:pPr lvl="1"/>
            <a:r>
              <a:rPr lang="en-US" dirty="0"/>
              <a:t>Consistent with SOI standards &amp; Guidelines</a:t>
            </a:r>
          </a:p>
          <a:p>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72078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035826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5" name="Content Placeholder 4"/>
          <p:cNvSpPr>
            <a:spLocks noGrp="1"/>
          </p:cNvSpPr>
          <p:nvPr>
            <p:ph idx="1"/>
          </p:nvPr>
        </p:nvSpPr>
        <p:spPr/>
        <p:txBody>
          <a:bodyPr/>
          <a:lstStyle/>
          <a:p>
            <a:pPr marL="0" indent="0">
              <a:buNone/>
            </a:pPr>
            <a:r>
              <a:rPr lang="en-US" dirty="0"/>
              <a:t>Staff recommends approval of project; </a:t>
            </a:r>
          </a:p>
          <a:p>
            <a:r>
              <a:rPr lang="en-US" dirty="0"/>
              <a:t>Consistent mass, form, setbacks and style with surrounding homes; </a:t>
            </a:r>
          </a:p>
          <a:p>
            <a:r>
              <a:rPr lang="en-US" dirty="0"/>
              <a:t>Consistent with the intent of the Guidelines and SOI standards; </a:t>
            </a:r>
          </a:p>
          <a:p>
            <a:r>
              <a:rPr lang="en-US" dirty="0"/>
              <a:t>Consistent with the City’s Comprehensive </a:t>
            </a:r>
            <a:r>
              <a:rPr lang="en-US" dirty="0" smtClean="0"/>
              <a:t>Plan</a:t>
            </a:r>
            <a:endParaRPr lang="en-US" dirty="0"/>
          </a:p>
          <a:p>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818950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5" name="Content Placeholder 4"/>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pPr marL="0" indent="0">
              <a:buNone/>
            </a:pPr>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2467030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142212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2435 </a:t>
            </a:r>
            <a:r>
              <a:rPr lang="en-US" dirty="0" err="1" smtClean="0"/>
              <a:t>Bever</a:t>
            </a:r>
            <a:r>
              <a:rPr lang="en-US" dirty="0" smtClean="0"/>
              <a:t> Ave SE</a:t>
            </a:r>
            <a:endParaRPr lang="en-US" dirty="0"/>
          </a:p>
        </p:txBody>
      </p:sp>
      <p:sp>
        <p:nvSpPr>
          <p:cNvPr id="6" name="Text Placeholder 5"/>
          <p:cNvSpPr>
            <a:spLocks noGrp="1"/>
          </p:cNvSpPr>
          <p:nvPr>
            <p:ph type="body" idx="1"/>
          </p:nvPr>
        </p:nvSpPr>
        <p:spPr/>
        <p:txBody>
          <a:bodyPr/>
          <a:lstStyle/>
          <a:p>
            <a:r>
              <a:rPr lang="en-US" dirty="0" smtClean="0"/>
              <a:t>Demolition Review</a:t>
            </a:r>
            <a:endParaRPr lang="en-US" dirty="0"/>
          </a:p>
        </p:txBody>
      </p:sp>
      <p:sp>
        <p:nvSpPr>
          <p:cNvPr id="3" name="Footer Placeholder 2"/>
          <p:cNvSpPr>
            <a:spLocks noGrp="1"/>
          </p:cNvSpPr>
          <p:nvPr>
            <p:ph type="ftr" sz="quarter" idx="3"/>
          </p:nvPr>
        </p:nvSpPr>
        <p:spPr/>
        <p:txBody>
          <a:bodyPr/>
          <a:lstStyle/>
          <a:p>
            <a:endParaRPr lang="en-US" dirty="0"/>
          </a:p>
        </p:txBody>
      </p:sp>
      <p:sp>
        <p:nvSpPr>
          <p:cNvPr id="4" name="Date Placeholder 3"/>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883768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2435 </a:t>
            </a:r>
            <a:r>
              <a:rPr lang="en-US" dirty="0" err="1" smtClean="0"/>
              <a:t>Bever</a:t>
            </a:r>
            <a:r>
              <a:rPr lang="en-US" dirty="0" smtClean="0"/>
              <a:t> Ave SE</a:t>
            </a:r>
            <a:endParaRPr lang="en-US" dirty="0"/>
          </a:p>
        </p:txBody>
      </p:sp>
      <p:sp>
        <p:nvSpPr>
          <p:cNvPr id="2" name="Content Placeholder 1"/>
          <p:cNvSpPr>
            <a:spLocks noGrp="1"/>
          </p:cNvSpPr>
          <p:nvPr>
            <p:ph sz="half" idx="1"/>
          </p:nvPr>
        </p:nvSpPr>
        <p:spPr/>
        <p:txBody>
          <a:bodyPr>
            <a:normAutofit/>
          </a:bodyPr>
          <a:lstStyle/>
          <a:p>
            <a:r>
              <a:rPr lang="en-US" dirty="0" smtClean="0"/>
              <a:t>Accessory structure built in 1920</a:t>
            </a:r>
          </a:p>
          <a:p>
            <a:r>
              <a:rPr lang="en-US" dirty="0" smtClean="0"/>
              <a:t>Within area recommended for intensive survey </a:t>
            </a:r>
          </a:p>
          <a:p>
            <a:pPr lvl="1"/>
            <a:r>
              <a:rPr lang="en-US" dirty="0" smtClean="0"/>
              <a:t>Cedar Rapids Citywide Historic and Architectural Reconnaissance Survey</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5/24/2018</a:t>
            </a:fld>
            <a:endParaRPr lang="en-US" dirty="0">
              <a:solidFill>
                <a:prstClr val="white"/>
              </a:solidFill>
            </a:endParaRPr>
          </a:p>
        </p:txBody>
      </p:sp>
      <p:pic>
        <p:nvPicPr>
          <p:cNvPr id="6" name="Picture 5"/>
          <p:cNvPicPr>
            <a:picLocks noChangeAspect="1"/>
          </p:cNvPicPr>
          <p:nvPr/>
        </p:nvPicPr>
        <p:blipFill>
          <a:blip r:embed="rId2"/>
          <a:stretch>
            <a:fillRect/>
          </a:stretch>
        </p:blipFill>
        <p:spPr>
          <a:xfrm>
            <a:off x="4648200" y="1602059"/>
            <a:ext cx="3886200" cy="3709955"/>
          </a:xfrm>
          <a:prstGeom prst="rect">
            <a:avLst/>
          </a:prstGeom>
        </p:spPr>
      </p:pic>
      <p:sp>
        <p:nvSpPr>
          <p:cNvPr id="5" name="Rectangle 4"/>
          <p:cNvSpPr/>
          <p:nvPr/>
        </p:nvSpPr>
        <p:spPr>
          <a:xfrm>
            <a:off x="6017941" y="2688986"/>
            <a:ext cx="459059" cy="119721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10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2435 </a:t>
            </a:r>
            <a:r>
              <a:rPr lang="en-US" dirty="0" err="1" smtClean="0"/>
              <a:t>Bever</a:t>
            </a:r>
            <a:r>
              <a:rPr lang="en-US" dirty="0" smtClean="0"/>
              <a:t> Ave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2" name="Content Placeholder 1"/>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976" r="9302" b="17684"/>
          <a:stretch/>
        </p:blipFill>
        <p:spPr>
          <a:xfrm>
            <a:off x="1752600" y="1676400"/>
            <a:ext cx="5373377" cy="3962400"/>
          </a:xfrm>
        </p:spPr>
      </p:pic>
    </p:spTree>
    <p:extLst>
      <p:ext uri="{BB962C8B-B14F-4D97-AF65-F5344CB8AC3E}">
        <p14:creationId xmlns:p14="http://schemas.microsoft.com/office/powerpoint/2010/main" val="25459182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2435 </a:t>
            </a:r>
            <a:r>
              <a:rPr lang="en-US" dirty="0" err="1" smtClean="0"/>
              <a:t>Bever</a:t>
            </a:r>
            <a:r>
              <a:rPr lang="en-US" dirty="0" smtClean="0"/>
              <a:t> Ave SE</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2651" y="2026388"/>
            <a:ext cx="4283149" cy="3212362"/>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026388"/>
            <a:ext cx="4283149" cy="3212362"/>
          </a:xfrm>
        </p:spPr>
      </p:pic>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610859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2435 </a:t>
            </a:r>
            <a:r>
              <a:rPr lang="en-US" dirty="0" err="1" smtClean="0"/>
              <a:t>Bever</a:t>
            </a:r>
            <a:r>
              <a:rPr lang="en-US" dirty="0" smtClean="0"/>
              <a:t> Ave SE</a:t>
            </a:r>
            <a:endParaRPr lang="en-US" dirty="0"/>
          </a:p>
        </p:txBody>
      </p:sp>
      <p:sp>
        <p:nvSpPr>
          <p:cNvPr id="2" name="Content Placeholder 1"/>
          <p:cNvSpPr>
            <a:spLocks noGrp="1"/>
          </p:cNvSpPr>
          <p:nvPr>
            <p:ph idx="1"/>
          </p:nvPr>
        </p:nvSpPr>
        <p:spPr/>
        <p:txBody>
          <a:bodyPr/>
          <a:lstStyle/>
          <a:p>
            <a:r>
              <a:rPr lang="en-US" dirty="0" smtClean="0"/>
              <a:t>Accessory structure in poor condition</a:t>
            </a:r>
          </a:p>
          <a:p>
            <a:r>
              <a:rPr lang="en-US" dirty="0" smtClean="0"/>
              <a:t>Area is recommended for intensive survey</a:t>
            </a:r>
          </a:p>
          <a:p>
            <a:r>
              <a:rPr lang="en-US" dirty="0" smtClean="0"/>
              <a:t>No current survey property information</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3411389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41852380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4196750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221 15</a:t>
            </a:r>
            <a:r>
              <a:rPr lang="en-US" baseline="30000" dirty="0" smtClean="0"/>
              <a:t>th</a:t>
            </a:r>
            <a:r>
              <a:rPr lang="en-US" dirty="0" smtClean="0"/>
              <a:t> St SE</a:t>
            </a:r>
            <a:endParaRPr lang="en-US" dirty="0"/>
          </a:p>
        </p:txBody>
      </p:sp>
      <p:sp>
        <p:nvSpPr>
          <p:cNvPr id="2" name="Text Placeholder 1"/>
          <p:cNvSpPr>
            <a:spLocks noGrp="1"/>
          </p:cNvSpPr>
          <p:nvPr>
            <p:ph type="body" idx="1"/>
          </p:nvPr>
        </p:nvSpPr>
        <p:spPr/>
        <p:txBody>
          <a:bodyPr/>
          <a:lstStyle/>
          <a:p>
            <a:r>
              <a:rPr lang="en-US" dirty="0" smtClean="0"/>
              <a:t>Certificate of Appropriateness</a:t>
            </a:r>
            <a:endParaRPr lang="en-US" dirty="0"/>
          </a:p>
        </p:txBody>
      </p:sp>
    </p:spTree>
    <p:extLst>
      <p:ext uri="{BB962C8B-B14F-4D97-AF65-F5344CB8AC3E}">
        <p14:creationId xmlns:p14="http://schemas.microsoft.com/office/powerpoint/2010/main" val="30161888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2218 1</a:t>
            </a:r>
            <a:r>
              <a:rPr lang="en-US" baseline="30000" dirty="0" smtClean="0"/>
              <a:t>st</a:t>
            </a:r>
            <a:r>
              <a:rPr lang="en-US" dirty="0" smtClean="0"/>
              <a:t> Ave NE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15130985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2218 1</a:t>
            </a:r>
            <a:r>
              <a:rPr lang="en-US" baseline="30000" dirty="0" smtClean="0"/>
              <a:t>st</a:t>
            </a:r>
            <a:r>
              <a:rPr lang="en-US" dirty="0" smtClean="0"/>
              <a:t> Ave NE</a:t>
            </a:r>
            <a:endParaRPr lang="en-US" dirty="0"/>
          </a:p>
        </p:txBody>
      </p:sp>
      <p:sp>
        <p:nvSpPr>
          <p:cNvPr id="2" name="Content Placeholder 1"/>
          <p:cNvSpPr>
            <a:spLocks noGrp="1"/>
          </p:cNvSpPr>
          <p:nvPr>
            <p:ph sz="half" idx="1"/>
          </p:nvPr>
        </p:nvSpPr>
        <p:spPr/>
        <p:txBody>
          <a:bodyPr>
            <a:normAutofit/>
          </a:bodyPr>
          <a:lstStyle/>
          <a:p>
            <a:r>
              <a:rPr lang="en-US" dirty="0"/>
              <a:t>S</a:t>
            </a:r>
            <a:r>
              <a:rPr lang="en-US" dirty="0" smtClean="0"/>
              <a:t>tructure built in 1916</a:t>
            </a:r>
          </a:p>
          <a:p>
            <a:r>
              <a:rPr lang="en-US" dirty="0" smtClean="0"/>
              <a:t>Property not recommended for area of intensive study</a:t>
            </a:r>
          </a:p>
          <a:p>
            <a:pPr lvl="1"/>
            <a:r>
              <a:rPr lang="en-US" dirty="0" smtClean="0"/>
              <a:t>Cedar Rapids Citywide Historic and Architectural Reconnaissance Survey</a:t>
            </a:r>
          </a:p>
          <a:p>
            <a:r>
              <a:rPr lang="en-US" dirty="0" smtClean="0"/>
              <a:t>Immediate release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5/24/2018</a:t>
            </a:fld>
            <a:endParaRPr lang="en-US" dirty="0">
              <a:solidFill>
                <a:prstClr val="white"/>
              </a:solidFill>
            </a:endParaRPr>
          </a:p>
        </p:txBody>
      </p:sp>
      <p:pic>
        <p:nvPicPr>
          <p:cNvPr id="6" name="Content Placeholder 5"/>
          <p:cNvPicPr>
            <a:picLocks noGrp="1" noChangeAspect="1"/>
          </p:cNvPicPr>
          <p:nvPr>
            <p:ph sz="half" idx="2"/>
          </p:nvPr>
        </p:nvPicPr>
        <p:blipFill>
          <a:blip r:embed="rId2"/>
          <a:stretch>
            <a:fillRect/>
          </a:stretch>
        </p:blipFill>
        <p:spPr>
          <a:xfrm>
            <a:off x="4471923" y="1842449"/>
            <a:ext cx="4355961" cy="3339151"/>
          </a:xfrm>
          <a:prstGeom prst="rect">
            <a:avLst/>
          </a:prstGeom>
        </p:spPr>
      </p:pic>
      <p:cxnSp>
        <p:nvCxnSpPr>
          <p:cNvPr id="13" name="Straight Connector 12"/>
          <p:cNvCxnSpPr/>
          <p:nvPr/>
        </p:nvCxnSpPr>
        <p:spPr>
          <a:xfrm flipH="1">
            <a:off x="5688050" y="2286000"/>
            <a:ext cx="255550" cy="5919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88050" y="2877973"/>
            <a:ext cx="162623" cy="2598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815825" y="3120222"/>
            <a:ext cx="1118375" cy="5373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934200" y="2895600"/>
            <a:ext cx="381000" cy="762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5943600" y="2286000"/>
            <a:ext cx="1371600" cy="609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9233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2218 1</a:t>
            </a:r>
            <a:r>
              <a:rPr lang="en-US" baseline="30000" dirty="0" smtClean="0"/>
              <a:t>st</a:t>
            </a:r>
            <a:r>
              <a:rPr lang="en-US" dirty="0" smtClean="0"/>
              <a:t> Ave NE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4549" y="2035692"/>
            <a:ext cx="4225260" cy="3168945"/>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033476"/>
            <a:ext cx="4228214" cy="3171161"/>
          </a:xfrm>
        </p:spPr>
      </p:pic>
    </p:spTree>
    <p:extLst>
      <p:ext uri="{BB962C8B-B14F-4D97-AF65-F5344CB8AC3E}">
        <p14:creationId xmlns:p14="http://schemas.microsoft.com/office/powerpoint/2010/main" val="4203361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2218 1</a:t>
            </a:r>
            <a:r>
              <a:rPr lang="en-US" baseline="30000" dirty="0" smtClean="0"/>
              <a:t>st</a:t>
            </a:r>
            <a:r>
              <a:rPr lang="en-US" dirty="0" smtClean="0"/>
              <a:t> Ave NE</a:t>
            </a:r>
            <a:endParaRPr lang="en-US" dirty="0"/>
          </a:p>
        </p:txBody>
      </p:sp>
      <p:sp>
        <p:nvSpPr>
          <p:cNvPr id="2" name="Content Placeholder 1"/>
          <p:cNvSpPr>
            <a:spLocks noGrp="1"/>
          </p:cNvSpPr>
          <p:nvPr>
            <p:ph idx="1"/>
          </p:nvPr>
        </p:nvSpPr>
        <p:spPr/>
        <p:txBody>
          <a:bodyPr/>
          <a:lstStyle/>
          <a:p>
            <a:r>
              <a:rPr lang="en-US" dirty="0" smtClean="0"/>
              <a:t>Structure in below normal condition as per city assessor.</a:t>
            </a:r>
          </a:p>
          <a:p>
            <a:r>
              <a:rPr lang="en-US" dirty="0" smtClean="0"/>
              <a:t>Poor candidate for local </a:t>
            </a:r>
            <a:r>
              <a:rPr lang="en-US" dirty="0" smtClean="0"/>
              <a:t>land-marking</a:t>
            </a:r>
            <a:endParaRPr lang="en-US" dirty="0" smtClean="0"/>
          </a:p>
          <a:p>
            <a:r>
              <a:rPr lang="en-US" dirty="0" smtClean="0"/>
              <a:t>No city commissioned data to support historic significance designation</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6048676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666943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1797864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spTree>
    <p:extLst>
      <p:ext uri="{BB962C8B-B14F-4D97-AF65-F5344CB8AC3E}">
        <p14:creationId xmlns:p14="http://schemas.microsoft.com/office/powerpoint/2010/main" val="3827338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203 16</a:t>
            </a:r>
            <a:r>
              <a:rPr lang="en-US" baseline="30000" dirty="0" smtClean="0"/>
              <a:t>th</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Façade Structure Modification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179695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fontScale="92500" lnSpcReduction="10000"/>
          </a:bodyPr>
          <a:lstStyle/>
          <a:p>
            <a:r>
              <a:rPr lang="en-US" dirty="0" smtClean="0"/>
              <a:t>Kickstand Bar</a:t>
            </a:r>
          </a:p>
          <a:p>
            <a:r>
              <a:rPr lang="en-US" dirty="0" smtClean="0"/>
              <a:t>Single-story commercial building built in 1959</a:t>
            </a:r>
          </a:p>
          <a:p>
            <a:r>
              <a:rPr lang="en-US" dirty="0" smtClean="0"/>
              <a:t>Addition of prep/storage area</a:t>
            </a:r>
          </a:p>
          <a:p>
            <a:r>
              <a:rPr lang="en-US" dirty="0" smtClean="0"/>
              <a:t>Addition of outdoor bar</a:t>
            </a:r>
          </a:p>
          <a:p>
            <a:r>
              <a:rPr lang="en-US" dirty="0" smtClean="0"/>
              <a:t>Addition of public restrooms</a:t>
            </a:r>
          </a:p>
          <a:p>
            <a:r>
              <a:rPr lang="en-US" dirty="0" smtClean="0"/>
              <a:t>Located in the Bohemian Commercial Historic District</a:t>
            </a:r>
          </a:p>
          <a:p>
            <a:endParaRPr lang="en-US" dirty="0" smtClean="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r>
              <a:rPr lang="en-US" smtClean="0">
                <a:solidFill>
                  <a:prstClr val="white"/>
                </a:solidFill>
              </a:rPr>
              <a:t>5/24/2018</a:t>
            </a:r>
            <a:endParaRPr lang="en-US" dirty="0">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654" y="1828800"/>
            <a:ext cx="4001607" cy="3200400"/>
          </a:xfrm>
          <a:prstGeom prst="rect">
            <a:avLst/>
          </a:prstGeom>
        </p:spPr>
      </p:pic>
      <p:sp>
        <p:nvSpPr>
          <p:cNvPr id="9" name="Rectangle 8"/>
          <p:cNvSpPr/>
          <p:nvPr/>
        </p:nvSpPr>
        <p:spPr>
          <a:xfrm>
            <a:off x="6274342" y="2882292"/>
            <a:ext cx="1153538" cy="1084633"/>
          </a:xfrm>
          <a:custGeom>
            <a:avLst/>
            <a:gdLst>
              <a:gd name="connsiteX0" fmla="*/ 0 w 1104900"/>
              <a:gd name="connsiteY0" fmla="*/ 0 h 1143000"/>
              <a:gd name="connsiteX1" fmla="*/ 1104900 w 1104900"/>
              <a:gd name="connsiteY1" fmla="*/ 0 h 1143000"/>
              <a:gd name="connsiteX2" fmla="*/ 1104900 w 1104900"/>
              <a:gd name="connsiteY2" fmla="*/ 1143000 h 1143000"/>
              <a:gd name="connsiteX3" fmla="*/ 0 w 1104900"/>
              <a:gd name="connsiteY3" fmla="*/ 1143000 h 1143000"/>
              <a:gd name="connsiteX4" fmla="*/ 0 w 1104900"/>
              <a:gd name="connsiteY4" fmla="*/ 0 h 1143000"/>
              <a:gd name="connsiteX0" fmla="*/ 0 w 1104900"/>
              <a:gd name="connsiteY0" fmla="*/ 0 h 1196502"/>
              <a:gd name="connsiteX1" fmla="*/ 1104900 w 1104900"/>
              <a:gd name="connsiteY1" fmla="*/ 0 h 1196502"/>
              <a:gd name="connsiteX2" fmla="*/ 1031942 w 1104900"/>
              <a:gd name="connsiteY2" fmla="*/ 1196502 h 1196502"/>
              <a:gd name="connsiteX3" fmla="*/ 0 w 1104900"/>
              <a:gd name="connsiteY3" fmla="*/ 1143000 h 1196502"/>
              <a:gd name="connsiteX4" fmla="*/ 0 w 1104900"/>
              <a:gd name="connsiteY4" fmla="*/ 0 h 1196502"/>
              <a:gd name="connsiteX0" fmla="*/ 0 w 1255679"/>
              <a:gd name="connsiteY0" fmla="*/ 0 h 1196502"/>
              <a:gd name="connsiteX1" fmla="*/ 1255679 w 1255679"/>
              <a:gd name="connsiteY1" fmla="*/ 257783 h 1196502"/>
              <a:gd name="connsiteX2" fmla="*/ 1031942 w 1255679"/>
              <a:gd name="connsiteY2" fmla="*/ 1196502 h 1196502"/>
              <a:gd name="connsiteX3" fmla="*/ 0 w 1255679"/>
              <a:gd name="connsiteY3" fmla="*/ 1143000 h 1196502"/>
              <a:gd name="connsiteX4" fmla="*/ 0 w 1255679"/>
              <a:gd name="connsiteY4" fmla="*/ 0 h 1196502"/>
              <a:gd name="connsiteX0" fmla="*/ 617707 w 1255679"/>
              <a:gd name="connsiteY0" fmla="*/ 0 h 1050587"/>
              <a:gd name="connsiteX1" fmla="*/ 1255679 w 1255679"/>
              <a:gd name="connsiteY1" fmla="*/ 111868 h 1050587"/>
              <a:gd name="connsiteX2" fmla="*/ 1031942 w 1255679"/>
              <a:gd name="connsiteY2" fmla="*/ 1050587 h 1050587"/>
              <a:gd name="connsiteX3" fmla="*/ 0 w 1255679"/>
              <a:gd name="connsiteY3" fmla="*/ 997085 h 1050587"/>
              <a:gd name="connsiteX4" fmla="*/ 617707 w 1255679"/>
              <a:gd name="connsiteY4" fmla="*/ 0 h 1050587"/>
              <a:gd name="connsiteX0" fmla="*/ 515566 w 1153538"/>
              <a:gd name="connsiteY0" fmla="*/ 0 h 1050587"/>
              <a:gd name="connsiteX1" fmla="*/ 1153538 w 1153538"/>
              <a:gd name="connsiteY1" fmla="*/ 111868 h 1050587"/>
              <a:gd name="connsiteX2" fmla="*/ 929801 w 1153538"/>
              <a:gd name="connsiteY2" fmla="*/ 1050587 h 1050587"/>
              <a:gd name="connsiteX3" fmla="*/ 0 w 1153538"/>
              <a:gd name="connsiteY3" fmla="*/ 846306 h 1050587"/>
              <a:gd name="connsiteX4" fmla="*/ 515566 w 1153538"/>
              <a:gd name="connsiteY4" fmla="*/ 0 h 1050587"/>
              <a:gd name="connsiteX0" fmla="*/ 535021 w 1153538"/>
              <a:gd name="connsiteY0" fmla="*/ 0 h 1084633"/>
              <a:gd name="connsiteX1" fmla="*/ 1153538 w 1153538"/>
              <a:gd name="connsiteY1" fmla="*/ 145914 h 1084633"/>
              <a:gd name="connsiteX2" fmla="*/ 929801 w 1153538"/>
              <a:gd name="connsiteY2" fmla="*/ 1084633 h 1084633"/>
              <a:gd name="connsiteX3" fmla="*/ 0 w 1153538"/>
              <a:gd name="connsiteY3" fmla="*/ 880352 h 1084633"/>
              <a:gd name="connsiteX4" fmla="*/ 535021 w 1153538"/>
              <a:gd name="connsiteY4" fmla="*/ 0 h 1084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538" h="1084633">
                <a:moveTo>
                  <a:pt x="535021" y="0"/>
                </a:moveTo>
                <a:lnTo>
                  <a:pt x="1153538" y="145914"/>
                </a:lnTo>
                <a:lnTo>
                  <a:pt x="929801" y="1084633"/>
                </a:lnTo>
                <a:lnTo>
                  <a:pt x="0" y="880352"/>
                </a:lnTo>
                <a:lnTo>
                  <a:pt x="535021" y="0"/>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364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203 16</a:t>
            </a:r>
            <a:r>
              <a:rPr lang="en-US" baseline="30000" dirty="0" smtClean="0"/>
              <a:t>th</a:t>
            </a:r>
            <a:r>
              <a:rPr lang="en-US" dirty="0" smtClean="0"/>
              <a:t> Ave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919493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smtClean="0"/>
              <a:t>Replace decking, railing and steps on existing porch. </a:t>
            </a:r>
          </a:p>
          <a:p>
            <a:r>
              <a:rPr lang="en-US" dirty="0" smtClean="0"/>
              <a:t>Constructed in 1900</a:t>
            </a:r>
          </a:p>
          <a:p>
            <a:r>
              <a:rPr lang="en-US" dirty="0" smtClean="0"/>
              <a:t>Contributing structure to the 2</a:t>
            </a:r>
            <a:r>
              <a:rPr lang="en-US" baseline="30000" dirty="0" smtClean="0"/>
              <a:t>nd</a:t>
            </a:r>
            <a:r>
              <a:rPr lang="en-US" dirty="0" smtClean="0"/>
              <a:t> and 3</a:t>
            </a:r>
            <a:r>
              <a:rPr lang="en-US" baseline="30000" dirty="0" smtClean="0"/>
              <a:t>rd</a:t>
            </a:r>
            <a:r>
              <a:rPr lang="en-US" dirty="0" smtClean="0"/>
              <a:t> Ave </a:t>
            </a:r>
            <a:r>
              <a:rPr lang="en-US" dirty="0"/>
              <a:t>D</a:t>
            </a:r>
            <a:r>
              <a:rPr lang="en-US" dirty="0" smtClean="0"/>
              <a:t>istrict.</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5/24/2018</a:t>
            </a:fld>
            <a:endParaRPr lang="en-US" dirty="0">
              <a:solidFill>
                <a:prstClr val="white"/>
              </a:solidFill>
            </a:endParaRPr>
          </a:p>
        </p:txBody>
      </p:sp>
      <p:pic>
        <p:nvPicPr>
          <p:cNvPr id="3" name="Picture 2"/>
          <p:cNvPicPr>
            <a:picLocks noChangeAspect="1"/>
          </p:cNvPicPr>
          <p:nvPr/>
        </p:nvPicPr>
        <p:blipFill rotWithShape="1">
          <a:blip r:embed="rId2"/>
          <a:srcRect l="19914" r="25320"/>
          <a:stretch/>
        </p:blipFill>
        <p:spPr>
          <a:xfrm>
            <a:off x="4495800" y="1752600"/>
            <a:ext cx="4191000" cy="3532981"/>
          </a:xfrm>
          <a:prstGeom prst="rect">
            <a:avLst/>
          </a:prstGeom>
        </p:spPr>
      </p:pic>
      <p:sp>
        <p:nvSpPr>
          <p:cNvPr id="5" name="Rectangle 4"/>
          <p:cNvSpPr/>
          <p:nvPr/>
        </p:nvSpPr>
        <p:spPr>
          <a:xfrm rot="19468526">
            <a:off x="6226157" y="3008389"/>
            <a:ext cx="609600" cy="381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4950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28800" y="3352800"/>
            <a:ext cx="5486400" cy="2573609"/>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828800" y="474391"/>
            <a:ext cx="5486400" cy="2573609"/>
          </a:xfrm>
        </p:spPr>
      </p:pic>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r>
              <a:rPr lang="en-US" smtClean="0"/>
              <a:t>5/24/2018</a:t>
            </a:r>
            <a:endParaRPr lang="en-US" dirty="0"/>
          </a:p>
        </p:txBody>
      </p:sp>
    </p:spTree>
    <p:extLst>
      <p:ext uri="{BB962C8B-B14F-4D97-AF65-F5344CB8AC3E}">
        <p14:creationId xmlns:p14="http://schemas.microsoft.com/office/powerpoint/2010/main" val="2681602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203 16</a:t>
            </a:r>
            <a:r>
              <a:rPr lang="en-US" baseline="30000" dirty="0" smtClean="0"/>
              <a:t>th</a:t>
            </a:r>
            <a:r>
              <a:rPr lang="en-US" dirty="0" smtClean="0"/>
              <a:t> Ave SE</a:t>
            </a:r>
            <a:endParaRPr lang="en-US" dirty="0"/>
          </a:p>
        </p:txBody>
      </p:sp>
      <p:sp>
        <p:nvSpPr>
          <p:cNvPr id="2" name="Content Placeholder 1"/>
          <p:cNvSpPr>
            <a:spLocks noGrp="1"/>
          </p:cNvSpPr>
          <p:nvPr>
            <p:ph idx="1"/>
          </p:nvPr>
        </p:nvSpPr>
        <p:spPr/>
        <p:txBody>
          <a:bodyPr/>
          <a:lstStyle/>
          <a:p>
            <a:r>
              <a:rPr lang="en-US" dirty="0" smtClean="0"/>
              <a:t>Restaurant in “excellent” condition as per the City Assessor</a:t>
            </a:r>
          </a:p>
          <a:p>
            <a:r>
              <a:rPr lang="en-US" dirty="0" smtClean="0"/>
              <a:t>The 2002 National Register Nomination for the Bohemian Commercial Historic District deemed this property non-contributing to the integrity of the historic district </a:t>
            </a:r>
          </a:p>
          <a:p>
            <a:r>
              <a:rPr lang="en-US" dirty="0" smtClean="0"/>
              <a:t>Immediate Release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r>
              <a:rPr lang="en-US" smtClean="0"/>
              <a:t>5/24/2018</a:t>
            </a:r>
            <a:endParaRPr lang="en-US" dirty="0"/>
          </a:p>
        </p:txBody>
      </p:sp>
    </p:spTree>
    <p:extLst>
      <p:ext uri="{BB962C8B-B14F-4D97-AF65-F5344CB8AC3E}">
        <p14:creationId xmlns:p14="http://schemas.microsoft.com/office/powerpoint/2010/main" val="23915550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grpSp>
        <p:nvGrpSpPr>
          <p:cNvPr id="9" name="Group 8"/>
          <p:cNvGrpSpPr/>
          <p:nvPr/>
        </p:nvGrpSpPr>
        <p:grpSpPr>
          <a:xfrm>
            <a:off x="1192361" y="990600"/>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1. Determination of                                     Historic Significance</a:t>
              </a:r>
              <a:endParaRPr lang="en-US" sz="1100" kern="0" dirty="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0791959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r>
              <a:rPr lang="en-US" smtClean="0"/>
              <a:t>5/24/2018</a:t>
            </a:r>
            <a:endParaRPr lang="en-US" dirty="0"/>
          </a:p>
        </p:txBody>
      </p:sp>
      <p:sp>
        <p:nvSpPr>
          <p:cNvPr id="8" name="Rectangle 7"/>
          <p:cNvSpPr/>
          <p:nvPr/>
        </p:nvSpPr>
        <p:spPr>
          <a:xfrm>
            <a:off x="457200" y="1305342"/>
            <a:ext cx="8229600" cy="4247317"/>
          </a:xfrm>
          <a:prstGeom prst="rect">
            <a:avLst/>
          </a:prstGeom>
        </p:spPr>
        <p:txBody>
          <a:bodyPr wrap="square">
            <a:spAutoFit/>
          </a:bodyPr>
          <a:lstStyle/>
          <a:p>
            <a:r>
              <a:rPr lang="en-US" sz="2500" dirty="0">
                <a:latin typeface="Times New Roman" pitchFamily="18" charset="0"/>
                <a:cs typeface="Times New Roman" pitchFamily="18" charset="0"/>
              </a:rPr>
              <a:t>18.02(T) Cedar Rapids Municipal Code – Historic Significance:</a:t>
            </a:r>
          </a:p>
          <a:p>
            <a:pPr marL="627063" lvl="1" indent="-457200">
              <a:buFont typeface="+mj-lt"/>
              <a:buAutoNum type="arabicPeriod"/>
            </a:pPr>
            <a:r>
              <a:rPr lang="en-US" sz="2200" dirty="0" smtClean="0">
                <a:latin typeface="Times New Roman" pitchFamily="18" charset="0"/>
                <a:cs typeface="Times New Roman" pitchFamily="18" charset="0"/>
              </a:rPr>
              <a:t>Associated </a:t>
            </a:r>
            <a:r>
              <a:rPr lang="en-US" sz="2200" dirty="0">
                <a:latin typeface="Times New Roman" pitchFamily="18" charset="0"/>
                <a:cs typeface="Times New Roman" pitchFamily="18" charset="0"/>
              </a:rPr>
              <a:t>with events that have made a significant contribution to the broad patterns of our history; or</a:t>
            </a:r>
          </a:p>
          <a:p>
            <a:pPr marL="627063" lvl="1" indent="-457200">
              <a:buFont typeface="+mj-lt"/>
              <a:buAutoNum type="arabicPeriod"/>
            </a:pPr>
            <a:r>
              <a:rPr lang="en-US" sz="2200" dirty="0" smtClean="0">
                <a:latin typeface="Times New Roman" pitchFamily="18" charset="0"/>
                <a:cs typeface="Times New Roman" pitchFamily="18" charset="0"/>
              </a:rPr>
              <a:t>Associated </a:t>
            </a:r>
            <a:r>
              <a:rPr lang="en-US" sz="2200" dirty="0">
                <a:latin typeface="Times New Roman" pitchFamily="18" charset="0"/>
                <a:cs typeface="Times New Roman" pitchFamily="18" charset="0"/>
              </a:rPr>
              <a:t>with the lives of significant persons in our past; or</a:t>
            </a:r>
          </a:p>
          <a:p>
            <a:pPr marL="627063" lvl="1" indent="-457200">
              <a:buFont typeface="+mj-lt"/>
              <a:buAutoNum type="arabicPeriod"/>
            </a:pPr>
            <a:r>
              <a:rPr lang="en-US" sz="2200" dirty="0" smtClean="0">
                <a:latin typeface="Times New Roman" pitchFamily="18" charset="0"/>
                <a:cs typeface="Times New Roman" pitchFamily="18" charset="0"/>
              </a:rPr>
              <a:t>Embodies </a:t>
            </a:r>
            <a:r>
              <a:rPr lang="en-US" sz="2200" dirty="0">
                <a:latin typeface="Times New Roman" pitchFamily="18" charset="0"/>
                <a:cs typeface="Times New Roman" pitchFamily="18" charset="0"/>
              </a:rPr>
              <a:t>the distinctive characteristics of a type, period, or method of construction, or represents the work of a master, or possesses high artistic values, or represents a significant and distinguishable entity whose components may lack individual distinction; or</a:t>
            </a:r>
          </a:p>
          <a:p>
            <a:pPr marL="627063" lvl="1" indent="-457200">
              <a:buFont typeface="+mj-lt"/>
              <a:buAutoNum type="arabicPeriod"/>
            </a:pPr>
            <a:r>
              <a:rPr lang="en-US" sz="2200" dirty="0" smtClean="0">
                <a:latin typeface="Times New Roman" pitchFamily="18" charset="0"/>
                <a:cs typeface="Times New Roman" pitchFamily="18" charset="0"/>
              </a:rPr>
              <a:t>Yielded</a:t>
            </a:r>
            <a:r>
              <a:rPr lang="en-US" sz="2200" dirty="0">
                <a:latin typeface="Times New Roman" pitchFamily="18" charset="0"/>
                <a:cs typeface="Times New Roman" pitchFamily="18" charset="0"/>
              </a:rPr>
              <a:t>, or may be likely to yield, information important in history or prehistory.</a:t>
            </a:r>
          </a:p>
        </p:txBody>
      </p:sp>
    </p:spTree>
    <p:extLst>
      <p:ext uri="{BB962C8B-B14F-4D97-AF65-F5344CB8AC3E}">
        <p14:creationId xmlns:p14="http://schemas.microsoft.com/office/powerpoint/2010/main" val="21547564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Historic Preservation Commission</a:t>
            </a:r>
            <a:endParaRPr lang="en-US" dirty="0"/>
          </a:p>
        </p:txBody>
      </p:sp>
      <p:sp>
        <p:nvSpPr>
          <p:cNvPr id="6" name="Text Placeholder 5"/>
          <p:cNvSpPr>
            <a:spLocks noGrp="1"/>
          </p:cNvSpPr>
          <p:nvPr>
            <p:ph type="body" sz="quarter" idx="10"/>
          </p:nvPr>
        </p:nvSpPr>
        <p:spPr/>
        <p:txBody>
          <a:bodyPr/>
          <a:lstStyle/>
          <a:p>
            <a:endParaRPr lang="en-US" dirty="0"/>
          </a:p>
        </p:txBody>
      </p:sp>
      <p:sp>
        <p:nvSpPr>
          <p:cNvPr id="2" name="TextBox 1"/>
          <p:cNvSpPr txBox="1"/>
          <p:nvPr/>
        </p:nvSpPr>
        <p:spPr>
          <a:xfrm>
            <a:off x="609600" y="4572000"/>
            <a:ext cx="3276600" cy="400110"/>
          </a:xfrm>
          <a:prstGeom prst="rect">
            <a:avLst/>
          </a:prstGeom>
          <a:noFill/>
        </p:spPr>
        <p:txBody>
          <a:bodyPr wrap="square" rtlCol="0">
            <a:spAutoFit/>
          </a:bodyPr>
          <a:lstStyle/>
          <a:p>
            <a:r>
              <a:rPr lang="en-US" sz="2000" dirty="0" smtClean="0">
                <a:solidFill>
                  <a:schemeClr val="accent1"/>
                </a:solidFill>
                <a:latin typeface="+mj-lt"/>
              </a:rPr>
              <a:t>Staff Liaison:</a:t>
            </a:r>
            <a:endParaRPr lang="en-US" sz="2000" dirty="0">
              <a:solidFill>
                <a:schemeClr val="accent1"/>
              </a:solidFill>
              <a:latin typeface="+mj-lt"/>
            </a:endParaRPr>
          </a:p>
        </p:txBody>
      </p:sp>
      <p:sp>
        <p:nvSpPr>
          <p:cNvPr id="7" name="TextBox 6"/>
          <p:cNvSpPr txBox="1"/>
          <p:nvPr/>
        </p:nvSpPr>
        <p:spPr>
          <a:xfrm>
            <a:off x="609600" y="5000463"/>
            <a:ext cx="2895600" cy="1107996"/>
          </a:xfrm>
          <a:prstGeom prst="rect">
            <a:avLst/>
          </a:prstGeom>
          <a:noFill/>
        </p:spPr>
        <p:txBody>
          <a:bodyPr wrap="square" rtlCol="0">
            <a:spAutoFit/>
          </a:bodyPr>
          <a:lstStyle/>
          <a:p>
            <a:r>
              <a:rPr lang="en-US" sz="1600" b="1" dirty="0">
                <a:solidFill>
                  <a:schemeClr val="bg1"/>
                </a:solidFill>
              </a:rPr>
              <a:t>Iván Gonzalez</a:t>
            </a:r>
            <a:endParaRPr lang="en-US" sz="1600" b="1" i="1" dirty="0">
              <a:solidFill>
                <a:schemeClr val="bg1"/>
              </a:solidFill>
            </a:endParaRPr>
          </a:p>
          <a:p>
            <a:r>
              <a:rPr lang="en-US" sz="1600" i="1" dirty="0">
                <a:solidFill>
                  <a:schemeClr val="bg1"/>
                </a:solidFill>
              </a:rPr>
              <a:t>Planner</a:t>
            </a:r>
            <a:endParaRPr lang="en-US" sz="1600" dirty="0">
              <a:solidFill>
                <a:schemeClr val="bg1"/>
              </a:solidFill>
            </a:endParaRPr>
          </a:p>
          <a:p>
            <a:r>
              <a:rPr lang="en-US" sz="1600" dirty="0">
                <a:solidFill>
                  <a:schemeClr val="bg1"/>
                </a:solidFill>
              </a:rPr>
              <a:t>i.gonzalez@cedar-rapids.org</a:t>
            </a:r>
            <a:endParaRPr lang="en-US" sz="1600" dirty="0">
              <a:solidFill>
                <a:schemeClr val="accent1"/>
              </a:solidFill>
            </a:endParaRPr>
          </a:p>
          <a:p>
            <a:r>
              <a:rPr lang="en-US" sz="1600" dirty="0">
                <a:solidFill>
                  <a:schemeClr val="bg1"/>
                </a:solidFill>
              </a:rPr>
              <a:t>319.286.5428</a:t>
            </a:r>
          </a:p>
        </p:txBody>
      </p:sp>
      <p:sp>
        <p:nvSpPr>
          <p:cNvPr id="8" name="TextBox 7"/>
          <p:cNvSpPr txBox="1"/>
          <p:nvPr/>
        </p:nvSpPr>
        <p:spPr>
          <a:xfrm>
            <a:off x="3581400" y="5000463"/>
            <a:ext cx="2895600" cy="1077218"/>
          </a:xfrm>
          <a:prstGeom prst="rect">
            <a:avLst/>
          </a:prstGeom>
          <a:noFill/>
        </p:spPr>
        <p:txBody>
          <a:bodyPr wrap="square" rtlCol="0">
            <a:spAutoFit/>
          </a:bodyPr>
          <a:lstStyle/>
          <a:p>
            <a:r>
              <a:rPr lang="en-US" sz="1600" b="1" dirty="0" smtClean="0">
                <a:solidFill>
                  <a:schemeClr val="bg1"/>
                </a:solidFill>
              </a:rPr>
              <a:t>William Micheel</a:t>
            </a:r>
            <a:endParaRPr lang="en-US" sz="1600" b="1" i="1" dirty="0">
              <a:solidFill>
                <a:schemeClr val="bg1"/>
              </a:solidFill>
            </a:endParaRPr>
          </a:p>
          <a:p>
            <a:r>
              <a:rPr lang="en-US" sz="1600" i="1" dirty="0" smtClean="0">
                <a:solidFill>
                  <a:schemeClr val="bg1"/>
                </a:solidFill>
              </a:rPr>
              <a:t>Comm. Dev. Assistant Director </a:t>
            </a:r>
            <a:endParaRPr lang="en-US" sz="1600" dirty="0">
              <a:solidFill>
                <a:schemeClr val="bg1"/>
              </a:solidFill>
            </a:endParaRPr>
          </a:p>
          <a:p>
            <a:r>
              <a:rPr lang="en-US" sz="1600" dirty="0" smtClean="0">
                <a:solidFill>
                  <a:schemeClr val="bg1"/>
                </a:solidFill>
              </a:rPr>
              <a:t>w.micheel@cedar-rapids.org</a:t>
            </a:r>
            <a:endParaRPr lang="en-US" sz="1600" dirty="0">
              <a:solidFill>
                <a:schemeClr val="accent1"/>
              </a:solidFill>
            </a:endParaRPr>
          </a:p>
          <a:p>
            <a:r>
              <a:rPr lang="en-US" sz="1600" dirty="0" smtClean="0">
                <a:solidFill>
                  <a:schemeClr val="bg1"/>
                </a:solidFill>
              </a:rPr>
              <a:t>319.286.5045</a:t>
            </a:r>
            <a:endParaRPr lang="en-US" sz="1600" dirty="0">
              <a:solidFill>
                <a:schemeClr val="bg1"/>
              </a:solidFill>
            </a:endParaRPr>
          </a:p>
        </p:txBody>
      </p:sp>
    </p:spTree>
    <p:extLst>
      <p:ext uri="{BB962C8B-B14F-4D97-AF65-F5344CB8AC3E}">
        <p14:creationId xmlns:p14="http://schemas.microsoft.com/office/powerpoint/2010/main" val="4094550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221 15</a:t>
            </a:r>
            <a:r>
              <a:rPr lang="en-US" baseline="30000" dirty="0"/>
              <a:t>th</a:t>
            </a:r>
            <a:r>
              <a:rPr lang="en-US" dirty="0"/>
              <a:t> St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5/24/2018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516981"/>
            <a:ext cx="4038600" cy="26924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2" name="TextBox 1"/>
          <p:cNvSpPr txBox="1"/>
          <p:nvPr/>
        </p:nvSpPr>
        <p:spPr>
          <a:xfrm>
            <a:off x="451338" y="5188866"/>
            <a:ext cx="2309158" cy="369332"/>
          </a:xfrm>
          <a:prstGeom prst="rect">
            <a:avLst/>
          </a:prstGeom>
          <a:noFill/>
        </p:spPr>
        <p:txBody>
          <a:bodyPr wrap="none" rtlCol="0">
            <a:spAutoFit/>
          </a:bodyPr>
          <a:lstStyle/>
          <a:p>
            <a:r>
              <a:rPr lang="en-US" dirty="0" smtClean="0"/>
              <a:t>Photograph from 1995</a:t>
            </a:r>
            <a:endParaRPr lang="en-US" dirty="0"/>
          </a:p>
        </p:txBody>
      </p:sp>
    </p:spTree>
    <p:extLst>
      <p:ext uri="{BB962C8B-B14F-4D97-AF65-F5344CB8AC3E}">
        <p14:creationId xmlns:p14="http://schemas.microsoft.com/office/powerpoint/2010/main" val="2661329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smtClean="0"/>
              <a:t>Composite decking </a:t>
            </a:r>
          </a:p>
          <a:p>
            <a:pPr lvl="1"/>
            <a:r>
              <a:rPr lang="en-US" dirty="0" smtClean="0"/>
              <a:t>Wood plastic composite covered with a PVC skin.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5/24/2018</a:t>
            </a:fld>
            <a:endParaRPr lang="en-US" dirty="0"/>
          </a:p>
        </p:txBody>
      </p:sp>
      <p:pic>
        <p:nvPicPr>
          <p:cNvPr id="2050" name="Picture 2" descr="Product Imag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3159797"/>
            <a:ext cx="2544763" cy="2544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duct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159797"/>
            <a:ext cx="2544763" cy="254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06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City of CR Presentation Templat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osing">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1FC339569022449FE879543696C144" ma:contentTypeVersion="2" ma:contentTypeDescription="Create a new document." ma:contentTypeScope="" ma:versionID="3605ebbeabd0b881c63cace1cd274127">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226A30-D92C-4CA6-BE89-4A596CC160E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4D0C5F07-6CF3-48CB-9F81-6CEE2947A90E}">
  <ds:schemaRefs>
    <ds:schemaRef ds:uri="http://schemas.microsoft.com/sharepoint/v3/contenttype/forms"/>
  </ds:schemaRefs>
</ds:datastoreItem>
</file>

<file path=customXml/itemProps3.xml><?xml version="1.0" encoding="utf-8"?>
<ds:datastoreItem xmlns:ds="http://schemas.openxmlformats.org/officeDocument/2006/customXml" ds:itemID="{96F3B1A4-3DA7-4946-87B5-BBB06CE9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City of CR Presentation Template</Template>
  <TotalTime>5358</TotalTime>
  <Words>2374</Words>
  <Application>Microsoft Office PowerPoint</Application>
  <PresentationFormat>On-screen Show (4:3)</PresentationFormat>
  <Paragraphs>351</Paragraphs>
  <Slides>74</Slides>
  <Notes>1</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74</vt:i4>
      </vt:variant>
    </vt:vector>
  </HeadingPairs>
  <TitlesOfParts>
    <vt:vector size="91" baseType="lpstr">
      <vt:lpstr>Arial</vt:lpstr>
      <vt:lpstr>Calibri</vt:lpstr>
      <vt:lpstr>Cambria</vt:lpstr>
      <vt:lpstr>Corbel</vt:lpstr>
      <vt:lpstr>Times New Roman</vt:lpstr>
      <vt:lpstr>Wingdings</vt:lpstr>
      <vt:lpstr>City of CR Presentation Template</vt:lpstr>
      <vt:lpstr>Interior_Tree</vt:lpstr>
      <vt:lpstr>Interior_Blank</vt:lpstr>
      <vt:lpstr>Closing</vt:lpstr>
      <vt:lpstr>1_Interior_Tree</vt:lpstr>
      <vt:lpstr>1_Interior_Blank</vt:lpstr>
      <vt:lpstr>2_Interior_Blank</vt:lpstr>
      <vt:lpstr>2_Interior_Tree</vt:lpstr>
      <vt:lpstr>3_Interior_Blank</vt:lpstr>
      <vt:lpstr>3_Interior_Tree</vt:lpstr>
      <vt:lpstr>4_Interior_Blank</vt:lpstr>
      <vt:lpstr>Historic Preservation Commission </vt:lpstr>
      <vt:lpstr>Open Meetings Law</vt:lpstr>
      <vt:lpstr>Open Meetings Law</vt:lpstr>
      <vt:lpstr>Open Meetings Law</vt:lpstr>
      <vt:lpstr>PowerPoint Presentation</vt:lpstr>
      <vt:lpstr>221 15th St SE</vt:lpstr>
      <vt:lpstr>Project Description</vt:lpstr>
      <vt:lpstr>221 15th St SE</vt:lpstr>
      <vt:lpstr>Materials</vt:lpstr>
      <vt:lpstr>Historic District Guidelines - Porches and Other Entrances </vt:lpstr>
      <vt:lpstr>Guideline Prioritization</vt:lpstr>
      <vt:lpstr>Criteria for Decision</vt:lpstr>
      <vt:lpstr>Recommendation</vt:lpstr>
      <vt:lpstr>Actions</vt:lpstr>
      <vt:lpstr>PowerPoint Presentation</vt:lpstr>
      <vt:lpstr>347 18th St SE</vt:lpstr>
      <vt:lpstr>Project Description</vt:lpstr>
      <vt:lpstr>347 18th St SE</vt:lpstr>
      <vt:lpstr>347 18th St SE</vt:lpstr>
      <vt:lpstr>347 18th St SE</vt:lpstr>
      <vt:lpstr>Materials</vt:lpstr>
      <vt:lpstr>Fences Guidelines</vt:lpstr>
      <vt:lpstr>Guideline Prioritization</vt:lpstr>
      <vt:lpstr>Criteria for Decision</vt:lpstr>
      <vt:lpstr>Recommendation</vt:lpstr>
      <vt:lpstr>Actions</vt:lpstr>
      <vt:lpstr>PowerPoint Presentation</vt:lpstr>
      <vt:lpstr>1812 2nd Ave SW</vt:lpstr>
      <vt:lpstr>Project Description</vt:lpstr>
      <vt:lpstr>1812 2nd Ave SW</vt:lpstr>
      <vt:lpstr>Materials</vt:lpstr>
      <vt:lpstr>Fence Design Guidelines</vt:lpstr>
      <vt:lpstr>Guideline Prioritization</vt:lpstr>
      <vt:lpstr>Criteria for Decision</vt:lpstr>
      <vt:lpstr>Recommendation</vt:lpstr>
      <vt:lpstr>Actions</vt:lpstr>
      <vt:lpstr>PowerPoint Presentation</vt:lpstr>
      <vt:lpstr>1638 3rd Ave SE</vt:lpstr>
      <vt:lpstr>Project Description</vt:lpstr>
      <vt:lpstr>1638 3rd Ave SE</vt:lpstr>
      <vt:lpstr>1638 3rd Ave SE</vt:lpstr>
      <vt:lpstr>1638 3rd Ave SE</vt:lpstr>
      <vt:lpstr>1638 3rd Ave SE</vt:lpstr>
      <vt:lpstr>1638 3rd Ave SE</vt:lpstr>
      <vt:lpstr>Materials</vt:lpstr>
      <vt:lpstr>Historic District Guidelines Streetscapes</vt:lpstr>
      <vt:lpstr>SOI Standards for Rehabilitation</vt:lpstr>
      <vt:lpstr>Analysis</vt:lpstr>
      <vt:lpstr>Analysis</vt:lpstr>
      <vt:lpstr>Recommendation</vt:lpstr>
      <vt:lpstr>Actions</vt:lpstr>
      <vt:lpstr>PowerPoint Presentation</vt:lpstr>
      <vt:lpstr>2435 Bever Ave SE</vt:lpstr>
      <vt:lpstr>2435 Bever Ave SE</vt:lpstr>
      <vt:lpstr>2435 Bever Ave SE</vt:lpstr>
      <vt:lpstr>2435 Bever Ave SE</vt:lpstr>
      <vt:lpstr>2435 Bever Ave SE</vt:lpstr>
      <vt:lpstr>PowerPoint Presentation</vt:lpstr>
      <vt:lpstr>PowerPoint Presentation</vt:lpstr>
      <vt:lpstr>2218 1st Ave NE</vt:lpstr>
      <vt:lpstr>2218 1st Ave NE</vt:lpstr>
      <vt:lpstr>2218 1st Ave NE</vt:lpstr>
      <vt:lpstr>2218 1st Ave NE</vt:lpstr>
      <vt:lpstr>PowerPoint Presentation</vt:lpstr>
      <vt:lpstr>PowerPoint Presentation</vt:lpstr>
      <vt:lpstr>PowerPoint Presentation</vt:lpstr>
      <vt:lpstr>203 16th Ave SE</vt:lpstr>
      <vt:lpstr>Project Description</vt:lpstr>
      <vt:lpstr>203 16th Ave SE</vt:lpstr>
      <vt:lpstr>PowerPoint Presentation</vt:lpstr>
      <vt:lpstr>203 16th Ave SE</vt:lpstr>
      <vt:lpstr>PowerPoint Presentation</vt:lpstr>
      <vt:lpstr>PowerPoint Presentation</vt:lpstr>
      <vt:lpstr>Historic Preservation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Ivan G.</dc:creator>
  <cp:lastModifiedBy>Gonzalez, Ivan G.</cp:lastModifiedBy>
  <cp:revision>185</cp:revision>
  <dcterms:created xsi:type="dcterms:W3CDTF">2017-11-13T22:17:20Z</dcterms:created>
  <dcterms:modified xsi:type="dcterms:W3CDTF">2018-05-24T16:03:18Z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0x010100FA1FC339569022449FE879543696C144</vt:lpwstr>
  </property>
</Properties>
</file>