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2" r:id="rId6"/>
    <p:sldMasterId id="2147483692" r:id="rId7"/>
    <p:sldMasterId id="2147483695" r:id="rId8"/>
    <p:sldMasterId id="2147483704" r:id="rId9"/>
    <p:sldMasterId id="2147483713" r:id="rId10"/>
    <p:sldMasterId id="2147483722" r:id="rId11"/>
    <p:sldMasterId id="2147483731" r:id="rId12"/>
    <p:sldMasterId id="2147483740" r:id="rId13"/>
    <p:sldMasterId id="2147483749" r:id="rId14"/>
  </p:sldMasterIdLst>
  <p:notesMasterIdLst>
    <p:notesMasterId r:id="rId49"/>
  </p:notesMasterIdLst>
  <p:handoutMasterIdLst>
    <p:handoutMasterId r:id="rId50"/>
  </p:handoutMasterIdLst>
  <p:sldIdLst>
    <p:sldId id="256" r:id="rId15"/>
    <p:sldId id="416" r:id="rId16"/>
    <p:sldId id="526" r:id="rId17"/>
    <p:sldId id="541" r:id="rId18"/>
    <p:sldId id="543" r:id="rId19"/>
    <p:sldId id="542" r:id="rId20"/>
    <p:sldId id="547" r:id="rId21"/>
    <p:sldId id="544" r:id="rId22"/>
    <p:sldId id="545" r:id="rId23"/>
    <p:sldId id="546" r:id="rId24"/>
    <p:sldId id="447" r:id="rId25"/>
    <p:sldId id="540" r:id="rId26"/>
    <p:sldId id="537" r:id="rId27"/>
    <p:sldId id="538" r:id="rId28"/>
    <p:sldId id="515" r:id="rId29"/>
    <p:sldId id="527" r:id="rId30"/>
    <p:sldId id="528" r:id="rId31"/>
    <p:sldId id="529" r:id="rId32"/>
    <p:sldId id="530" r:id="rId33"/>
    <p:sldId id="531" r:id="rId34"/>
    <p:sldId id="532" r:id="rId35"/>
    <p:sldId id="533" r:id="rId36"/>
    <p:sldId id="534" r:id="rId37"/>
    <p:sldId id="535" r:id="rId38"/>
    <p:sldId id="404" r:id="rId39"/>
    <p:sldId id="424" r:id="rId40"/>
    <p:sldId id="425" r:id="rId41"/>
    <p:sldId id="539" r:id="rId42"/>
    <p:sldId id="426" r:id="rId43"/>
    <p:sldId id="427" r:id="rId44"/>
    <p:sldId id="428" r:id="rId45"/>
    <p:sldId id="536" r:id="rId46"/>
    <p:sldId id="522" r:id="rId47"/>
    <p:sldId id="26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E39"/>
    <a:srgbClr val="00B456"/>
    <a:srgbClr val="26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4700" autoAdjust="0"/>
  </p:normalViewPr>
  <p:slideViewPr>
    <p:cSldViewPr>
      <p:cViewPr varScale="1">
        <p:scale>
          <a:sx n="115" d="100"/>
          <a:sy n="115" d="100"/>
        </p:scale>
        <p:origin x="17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1E3B4-6417-8B4B-B795-AA9BE804F4FF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3353-D6DE-8D40-9A74-9B19956FC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35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DFC58-1D98-CA47-BC75-F5B3FA40F3BD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BF6F1-0B67-7A42-9EF6-CC231C94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6553200" cy="9906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+mj-lt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655320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B456"/>
                </a:solidFill>
                <a:latin typeface="+mn-lt"/>
                <a:cs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062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2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3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22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8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21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65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06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36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4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1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7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95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2209800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7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62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31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31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1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34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11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75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89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31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81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02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1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0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7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41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58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18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0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5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30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07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28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17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1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39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9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6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06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20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49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89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52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49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612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76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72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74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6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83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4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21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18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4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346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24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701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91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12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3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194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72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731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8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8" r:id="rId2"/>
    <p:sldLayoutId id="2147483759" r:id="rId3"/>
    <p:sldLayoutId id="2147483760" r:id="rId4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ing Sli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Closing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1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0" indent="0" algn="ctr" defTabSz="457200" rtl="0" eaLnBrk="1" latinLnBrk="0" hangingPunct="1">
        <a:spcBef>
          <a:spcPct val="20000"/>
        </a:spcBef>
        <a:buFont typeface="Arial"/>
        <a:buNone/>
        <a:defRPr sz="1400" b="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ctr" defTabSz="457200" rtl="0" eaLnBrk="1" latinLnBrk="0" hangingPunct="1">
        <a:spcBef>
          <a:spcPct val="20000"/>
        </a:spcBef>
        <a:buFont typeface="Arial"/>
        <a:buNone/>
        <a:defRPr sz="140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0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Historic Preservation Commission	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6553200" cy="10668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August 23, 2018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1" y="2125664"/>
            <a:ext cx="7247497" cy="3719508"/>
          </a:xfrm>
        </p:spPr>
      </p:pic>
    </p:spTree>
    <p:extLst>
      <p:ext uri="{BB962C8B-B14F-4D97-AF65-F5344CB8AC3E}">
        <p14:creationId xmlns:p14="http://schemas.microsoft.com/office/powerpoint/2010/main" val="25402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Historic District Nomination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Historic District Nomination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initiated by HPC, City Council, or by any person/organization/entity by filling out application</a:t>
            </a:r>
          </a:p>
          <a:p>
            <a:r>
              <a:rPr lang="en-US" dirty="0" smtClean="0"/>
              <a:t>Application materials must include: </a:t>
            </a:r>
          </a:p>
          <a:p>
            <a:pPr lvl="1"/>
            <a:r>
              <a:rPr lang="en-US" dirty="0" smtClean="0"/>
              <a:t>Narrative on historic significance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ap with exact boundaries of proposed district</a:t>
            </a:r>
          </a:p>
          <a:p>
            <a:pPr lvl="1"/>
            <a:r>
              <a:rPr lang="en-US" dirty="0" smtClean="0"/>
              <a:t>Inventory of the historic structures and sites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ist of owners in the proposed district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Historic District Nomination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materials must include: </a:t>
            </a:r>
          </a:p>
          <a:p>
            <a:pPr lvl="1"/>
            <a:r>
              <a:rPr lang="en-US" dirty="0"/>
              <a:t>Petition with 60% of total number of parcels supporting proposed district</a:t>
            </a:r>
          </a:p>
          <a:p>
            <a:pPr lvl="2"/>
            <a:r>
              <a:rPr lang="en-US" dirty="0"/>
              <a:t>Must inform potential signatories about Chapter 18 and the Historic Preservation Guidelines</a:t>
            </a:r>
          </a:p>
          <a:p>
            <a:r>
              <a:rPr lang="en-US" dirty="0" smtClean="0"/>
              <a:t>HPC holds public meeting on the nomination </a:t>
            </a:r>
          </a:p>
          <a:p>
            <a:pPr lvl="1"/>
            <a:r>
              <a:rPr lang="en-US" dirty="0" smtClean="0"/>
              <a:t>Published in newspaper, letters sent out to all property owners in proposed district </a:t>
            </a:r>
          </a:p>
          <a:p>
            <a:pPr lvl="1"/>
            <a:r>
              <a:rPr lang="en-US" dirty="0" smtClean="0"/>
              <a:t>Recommend approval or denial in writing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Historic District Nomination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Historic Preservation Office review</a:t>
            </a:r>
          </a:p>
          <a:p>
            <a:r>
              <a:rPr lang="en-US" dirty="0" smtClean="0"/>
              <a:t>City Planning Commission review</a:t>
            </a:r>
          </a:p>
          <a:p>
            <a:r>
              <a:rPr lang="en-US" dirty="0" smtClean="0"/>
              <a:t>City Council public hearing on ordinance</a:t>
            </a:r>
          </a:p>
          <a:p>
            <a:r>
              <a:rPr lang="en-US" dirty="0" smtClean="0"/>
              <a:t>Districts can be repealed or modified following the same process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Proactive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1730 Park Ave 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Certificate of Appropriateness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Remove and replace front porch, steps, and footing with all like dimensions</a:t>
            </a:r>
          </a:p>
          <a:p>
            <a:r>
              <a:rPr lang="en-US" dirty="0" smtClean="0"/>
              <a:t>Primary structure constructed in 1914</a:t>
            </a:r>
          </a:p>
          <a:p>
            <a:r>
              <a:rPr lang="en-US" dirty="0" smtClean="0"/>
              <a:t>Contributes to the Redmond Park – Grande Ave District and is individually eligible for National Register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47" r="11321" b="11229"/>
          <a:stretch/>
        </p:blipFill>
        <p:spPr>
          <a:xfrm>
            <a:off x="4491697" y="1600200"/>
            <a:ext cx="4195103" cy="4038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3200" y="2819400"/>
            <a:ext cx="304800" cy="6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1730 Park Ave 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2" b="12500"/>
          <a:stretch/>
        </p:blipFill>
        <p:spPr>
          <a:xfrm>
            <a:off x="4876800" y="2305050"/>
            <a:ext cx="4089400" cy="293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5834"/>
          <a:stretch/>
        </p:blipFill>
        <p:spPr>
          <a:xfrm>
            <a:off x="457200" y="1371600"/>
            <a:ext cx="426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Treated lumber for structure of porch</a:t>
            </a:r>
          </a:p>
          <a:p>
            <a:pPr lvl="1"/>
            <a:r>
              <a:rPr lang="en-US" dirty="0" smtClean="0"/>
              <a:t>Will utilize same dimensions as previous porch</a:t>
            </a:r>
          </a:p>
          <a:p>
            <a:r>
              <a:rPr lang="en-US" dirty="0" smtClean="0"/>
              <a:t>Concrete for footings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Mt. Vernon Road Paving for Progress Project Update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Historic Preservation Guidelines – Porches &amp; Other Entrances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41" y="1638300"/>
            <a:ext cx="677891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784"/>
          <a:stretch/>
        </p:blipFill>
        <p:spPr>
          <a:xfrm>
            <a:off x="1000568" y="228600"/>
            <a:ext cx="7295264" cy="59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 Prioritization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80" y="1600200"/>
            <a:ext cx="545842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mbr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If compromises must be made for budget reasons, priority should be given to exteriors that can be seen from the street and have the most impact on the streetscape.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example, retaining a front porch would have higher priority than keeping a back porch or than retaining wood siding on a rear elevation.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Decision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If any defining features of the building or structure as indicated, but not limited to those included on the Site Inventory Form(s) are proposed to be modified as a result of the proposal indicated on the application for Certificate.</a:t>
            </a:r>
          </a:p>
          <a:p>
            <a:r>
              <a:rPr lang="en-US" dirty="0"/>
              <a:t>If the proposal is consistent with the Guidelines for Cedar Rapids Historic Districts and/or the most recent edition of the Secretary of Interior's Standards for Rehabilitating Historic Buildings.</a:t>
            </a:r>
          </a:p>
          <a:p>
            <a:r>
              <a:rPr lang="en-US" dirty="0"/>
              <a:t>If the proposal mitigates adverse effects on the aesthetic, historic, or architectural significance of either the building or structure or of the local historic district or local historic landmark.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7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077200" cy="1143000"/>
          </a:xfrm>
        </p:spPr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352800"/>
            <a:ext cx="8077200" cy="2971800"/>
          </a:xfrm>
        </p:spPr>
        <p:txBody>
          <a:bodyPr/>
          <a:lstStyle/>
          <a:p>
            <a:r>
              <a:rPr lang="en-US" dirty="0"/>
              <a:t>Approve as submitted; or</a:t>
            </a:r>
          </a:p>
          <a:p>
            <a:r>
              <a:rPr lang="en-US" dirty="0"/>
              <a:t>Approve with modifications agreeable to the applicant; or </a:t>
            </a:r>
          </a:p>
          <a:p>
            <a:r>
              <a:rPr lang="en-US" dirty="0"/>
              <a:t>Deny the application; or </a:t>
            </a:r>
          </a:p>
          <a:p>
            <a:r>
              <a:rPr lang="en-US" dirty="0"/>
              <a:t>Request additional information.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3810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Recommendation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219200"/>
            <a:ext cx="8077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mbr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Deny as submitted</a:t>
            </a:r>
          </a:p>
          <a:p>
            <a:r>
              <a:rPr lang="en-US" dirty="0" smtClean="0"/>
              <a:t>Approve if applicant paints the porch</a:t>
            </a:r>
          </a:p>
        </p:txBody>
      </p:sp>
    </p:spTree>
    <p:extLst>
      <p:ext uri="{BB962C8B-B14F-4D97-AF65-F5344CB8AC3E}">
        <p14:creationId xmlns:p14="http://schemas.microsoft.com/office/powerpoint/2010/main" val="41641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1005 3</a:t>
            </a:r>
            <a:r>
              <a:rPr lang="en-US" baseline="30000" dirty="0" smtClean="0"/>
              <a:t>rd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Demolition 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8/23/2018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676400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Structure for demolition is one-story commercial structure built in 1950.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 included in a historical or architectural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 recommended for survey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52195"/>
            <a:ext cx="4603937" cy="3873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6033977" y="3381153"/>
            <a:ext cx="845288" cy="1026042"/>
          </a:xfrm>
          <a:custGeom>
            <a:avLst/>
            <a:gdLst>
              <a:gd name="connsiteX0" fmla="*/ 180753 w 845288"/>
              <a:gd name="connsiteY0" fmla="*/ 10633 h 1026042"/>
              <a:gd name="connsiteX1" fmla="*/ 202018 w 845288"/>
              <a:gd name="connsiteY1" fmla="*/ 696433 h 1026042"/>
              <a:gd name="connsiteX2" fmla="*/ 0 w 845288"/>
              <a:gd name="connsiteY2" fmla="*/ 685800 h 1026042"/>
              <a:gd name="connsiteX3" fmla="*/ 10632 w 845288"/>
              <a:gd name="connsiteY3" fmla="*/ 1015410 h 1026042"/>
              <a:gd name="connsiteX4" fmla="*/ 627321 w 845288"/>
              <a:gd name="connsiteY4" fmla="*/ 1026042 h 1026042"/>
              <a:gd name="connsiteX5" fmla="*/ 845288 w 845288"/>
              <a:gd name="connsiteY5" fmla="*/ 0 h 1026042"/>
              <a:gd name="connsiteX6" fmla="*/ 180753 w 845288"/>
              <a:gd name="connsiteY6" fmla="*/ 10633 h 10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288" h="1026042">
                <a:moveTo>
                  <a:pt x="180753" y="10633"/>
                </a:moveTo>
                <a:lnTo>
                  <a:pt x="202018" y="696433"/>
                </a:lnTo>
                <a:lnTo>
                  <a:pt x="0" y="685800"/>
                </a:lnTo>
                <a:lnTo>
                  <a:pt x="10632" y="1015410"/>
                </a:lnTo>
                <a:lnTo>
                  <a:pt x="627321" y="1026042"/>
                </a:lnTo>
                <a:lnTo>
                  <a:pt x="845288" y="0"/>
                </a:lnTo>
                <a:lnTo>
                  <a:pt x="180753" y="10633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1005 3</a:t>
            </a:r>
            <a:r>
              <a:rPr lang="en-US" baseline="30000" dirty="0" smtClean="0"/>
              <a:t>rd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667" r="5000" b="10000"/>
          <a:stretch/>
        </p:blipFill>
        <p:spPr>
          <a:xfrm>
            <a:off x="1564386" y="1600200"/>
            <a:ext cx="616762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1005 3</a:t>
            </a:r>
            <a:r>
              <a:rPr lang="en-US" baseline="30000" dirty="0" smtClean="0"/>
              <a:t>rd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14" y="1981200"/>
            <a:ext cx="41656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7" b="9756"/>
          <a:stretch/>
        </p:blipFill>
        <p:spPr>
          <a:xfrm>
            <a:off x="228600" y="1981200"/>
            <a:ext cx="4191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1005 3</a:t>
            </a:r>
            <a:r>
              <a:rPr lang="en-US" baseline="30000" dirty="0" smtClean="0"/>
              <a:t>rd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candidate for local land marking</a:t>
            </a:r>
          </a:p>
          <a:p>
            <a:r>
              <a:rPr lang="en-US" dirty="0" smtClean="0"/>
              <a:t>No evidence to corroborate historical significance</a:t>
            </a:r>
          </a:p>
          <a:p>
            <a:r>
              <a:rPr lang="en-US" dirty="0" smtClean="0"/>
              <a:t>Staff recommends immediate release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077200" cy="3886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Paving for Progress is a Local Option Sales Tax of 1% used exclusively for street maintenance, repair, construction, and reconstruction projects</a:t>
            </a:r>
          </a:p>
          <a:p>
            <a:r>
              <a:rPr lang="en-US" dirty="0" smtClean="0"/>
              <a:t>Generates approximately $18 Million per year and $200 Million over life of the program</a:t>
            </a:r>
          </a:p>
          <a:p>
            <a:r>
              <a:rPr lang="en-US" dirty="0"/>
              <a:t>Program life is from 2014 – </a:t>
            </a:r>
            <a:r>
              <a:rPr lang="en-US" dirty="0" smtClean="0"/>
              <a:t>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45374" y="648492"/>
            <a:ext cx="6759278" cy="4876800"/>
            <a:chOff x="0" y="0"/>
            <a:chExt cx="5598100" cy="4039006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71268" y="0"/>
              <a:ext cx="2768600" cy="637588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solidFill>
                <a:srgbClr val="1F497D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1. Determination of                                     Historic Significance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59457"/>
              <a:ext cx="2354580" cy="62928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2a. Not Historically Significant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18913" y="1259457"/>
              <a:ext cx="2354580" cy="629285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EEECE1">
                  <a:lumMod val="5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2b. Historically Significant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796" y="1949570"/>
              <a:ext cx="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67419" y="2510287"/>
              <a:ext cx="1543685" cy="37084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321170" y="1940944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89517" y="2501660"/>
              <a:ext cx="1543685" cy="153734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60-day hold if HPC wishes to explore options (e.g. photo doc) with property owner 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94030" y="1949570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054415" y="2510287"/>
              <a:ext cx="1543685" cy="1052195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 if HPC does not wish to explore options 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354347" y="690113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2751827" y="690113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9847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559276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18.02(T) Cedar Rapids Municipal Code – Historic Significance: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 Associated with events that have made a significant contribution to the broad patterns of our history;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2. Associated with the lives of significant persons in our past;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3. Embodies the distinctive characteristics of a type, period, or method of construction, or represents the work of a master, or possesses high artistic values, or represents a significant and distinguishable entity whose components may lack individual distinction;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4. Yielded, or may be likely to yield, information important in history or prehistory.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1901 Mt. Vernon Rd. SE – Hold Expires 9/10/18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56837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520 </a:t>
            </a:r>
            <a:r>
              <a:rPr lang="en-US" dirty="0" err="1" smtClean="0"/>
              <a:t>Cobban</a:t>
            </a:r>
            <a:r>
              <a:rPr lang="en-US" dirty="0" smtClean="0"/>
              <a:t> Ct. SE – Hold expires 10/8/18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51" r="-3077" b="-151"/>
          <a:stretch/>
        </p:blipFill>
        <p:spPr>
          <a:xfrm rot="5400000">
            <a:off x="257175" y="2116904"/>
            <a:ext cx="4419600" cy="371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0"/>
            <a:ext cx="4089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Historic Preservation Commission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4572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Staff Liaison: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000463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Adam Lindenlaub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Comm. Dev. Planner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a.lindenlaub@cedar-rapids.org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319.286.5064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5000463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William Micheel</a:t>
            </a:r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Comm. Dev. Assistant Director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w.micheel@cedar-rapids.org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319.286.5045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0772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Corridor Action Plan adopted 1/24/17</a:t>
            </a:r>
          </a:p>
          <a:p>
            <a:pPr lvl="1"/>
            <a:r>
              <a:rPr lang="en-US" dirty="0" smtClean="0"/>
              <a:t>Recommends improvements for Mt. Vernon Road including the intersections at 19</a:t>
            </a:r>
            <a:r>
              <a:rPr lang="en-US" baseline="30000" dirty="0" smtClean="0"/>
              <a:t>th</a:t>
            </a:r>
            <a:r>
              <a:rPr lang="en-US" dirty="0" smtClean="0"/>
              <a:t> Street SE and 15</a:t>
            </a:r>
            <a:r>
              <a:rPr lang="en-US" baseline="30000" dirty="0" smtClean="0"/>
              <a:t>th</a:t>
            </a:r>
            <a:r>
              <a:rPr lang="en-US" dirty="0" smtClean="0"/>
              <a:t> Street SE </a:t>
            </a:r>
          </a:p>
          <a:p>
            <a:r>
              <a:rPr lang="en-US" dirty="0" smtClean="0"/>
              <a:t>Coordinated with Paving for Progress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3" y="2636713"/>
            <a:ext cx="7728295" cy="2697410"/>
          </a:xfrm>
        </p:spPr>
      </p:pic>
    </p:spTree>
    <p:extLst>
      <p:ext uri="{BB962C8B-B14F-4D97-AF65-F5344CB8AC3E}">
        <p14:creationId xmlns:p14="http://schemas.microsoft.com/office/powerpoint/2010/main" val="23784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8" y="2638153"/>
            <a:ext cx="7787065" cy="2694530"/>
          </a:xfrm>
        </p:spPr>
      </p:pic>
    </p:spTree>
    <p:extLst>
      <p:ext uri="{BB962C8B-B14F-4D97-AF65-F5344CB8AC3E}">
        <p14:creationId xmlns:p14="http://schemas.microsoft.com/office/powerpoint/2010/main" val="30824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1" y="2767195"/>
            <a:ext cx="7247497" cy="2436445"/>
          </a:xfrm>
        </p:spPr>
      </p:pic>
    </p:spTree>
    <p:extLst>
      <p:ext uri="{BB962C8B-B14F-4D97-AF65-F5344CB8AC3E}">
        <p14:creationId xmlns:p14="http://schemas.microsoft.com/office/powerpoint/2010/main" val="36076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7" y="1805277"/>
            <a:ext cx="7787065" cy="4360283"/>
          </a:xfrm>
        </p:spPr>
      </p:pic>
    </p:spTree>
    <p:extLst>
      <p:ext uri="{BB962C8B-B14F-4D97-AF65-F5344CB8AC3E}">
        <p14:creationId xmlns:p14="http://schemas.microsoft.com/office/powerpoint/2010/main" val="28262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Mt. Vernon Road Paving for Progress Project Update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8/23/2018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1" y="1805277"/>
            <a:ext cx="7247497" cy="4360283"/>
          </a:xfrm>
        </p:spPr>
      </p:pic>
    </p:spTree>
    <p:extLst>
      <p:ext uri="{BB962C8B-B14F-4D97-AF65-F5344CB8AC3E}">
        <p14:creationId xmlns:p14="http://schemas.microsoft.com/office/powerpoint/2010/main" val="26736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of CR Presentation Templat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osing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FC339569022449FE879543696C144" ma:contentTypeVersion="2" ma:contentTypeDescription="Create a new document." ma:contentTypeScope="" ma:versionID="3605ebbeabd0b881c63cace1cd27412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6F3B1A4-3DA7-4946-87B5-BBB06CE91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0C5F07-6CF3-48CB-9F81-6CEE2947A9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226A30-D92C-4CA6-BE89-4A596CC160E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 of CR Presentation Template</Template>
  <TotalTime>7176</TotalTime>
  <Words>877</Words>
  <Application>Microsoft Office PowerPoint</Application>
  <PresentationFormat>On-screen Show (4:3)</PresentationFormat>
  <Paragraphs>137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Calibri</vt:lpstr>
      <vt:lpstr>Cambria</vt:lpstr>
      <vt:lpstr>Corbel</vt:lpstr>
      <vt:lpstr>Times New Roman</vt:lpstr>
      <vt:lpstr>Wingdings</vt:lpstr>
      <vt:lpstr>City of CR Presentation Template</vt:lpstr>
      <vt:lpstr>Interior_Tree</vt:lpstr>
      <vt:lpstr>Interior_Blank</vt:lpstr>
      <vt:lpstr>Closing</vt:lpstr>
      <vt:lpstr>1_Interior_Tree</vt:lpstr>
      <vt:lpstr>1_Interior_Blank</vt:lpstr>
      <vt:lpstr>2_Interior_Blank</vt:lpstr>
      <vt:lpstr>2_Interior_Tree</vt:lpstr>
      <vt:lpstr>3_Interior_Blank</vt:lpstr>
      <vt:lpstr>3_Interior_Tree</vt:lpstr>
      <vt:lpstr>4_Interior_Blank</vt:lpstr>
      <vt:lpstr>Historic Preservation Commission 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Mt. Vernon Road Paving for Progress Project Update</vt:lpstr>
      <vt:lpstr>Local Historic District Nomination Process</vt:lpstr>
      <vt:lpstr>Local Historic District Nomination Process</vt:lpstr>
      <vt:lpstr>Local Historic District Nomination Process</vt:lpstr>
      <vt:lpstr>Local Historic District Nomination Process</vt:lpstr>
      <vt:lpstr>Proactive Presentation</vt:lpstr>
      <vt:lpstr>1730 Park Ave SE</vt:lpstr>
      <vt:lpstr>Project Description</vt:lpstr>
      <vt:lpstr>1730 Park Ave SE</vt:lpstr>
      <vt:lpstr>Materials</vt:lpstr>
      <vt:lpstr>Historic Preservation Guidelines – Porches &amp; Other Entrances</vt:lpstr>
      <vt:lpstr>PowerPoint Presentation</vt:lpstr>
      <vt:lpstr>Guideline Prioritization </vt:lpstr>
      <vt:lpstr>Criteria for Decision</vt:lpstr>
      <vt:lpstr>Actions</vt:lpstr>
      <vt:lpstr>1005 3rd Ave SW</vt:lpstr>
      <vt:lpstr>Project Description</vt:lpstr>
      <vt:lpstr>1005 3rd Ave SW</vt:lpstr>
      <vt:lpstr>1005 3rd Ave SW</vt:lpstr>
      <vt:lpstr>1005 3rd Ave SW</vt:lpstr>
      <vt:lpstr>PowerPoint Presentation</vt:lpstr>
      <vt:lpstr>PowerPoint Presentation</vt:lpstr>
      <vt:lpstr>1901 Mt. Vernon Rd. SE – Hold Expires 9/10/18</vt:lpstr>
      <vt:lpstr>520 Cobban Ct. SE – Hold expires 10/8/18</vt:lpstr>
      <vt:lpstr>Historic Preservation Commission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Gonzalez, Ivan G.</dc:creator>
  <cp:lastModifiedBy>Lindenlaub, Adam M.</cp:lastModifiedBy>
  <cp:revision>306</cp:revision>
  <dcterms:created xsi:type="dcterms:W3CDTF">2017-11-13T22:17:20Z</dcterms:created>
  <dcterms:modified xsi:type="dcterms:W3CDTF">2018-08-23T15:50:20Z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0x010100FA1FC339569022449FE879543696C144</vt:lpwstr>
  </property>
</Properties>
</file>