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82" r:id="rId6"/>
    <p:sldMasterId id="2147483692" r:id="rId7"/>
  </p:sldMasterIdLst>
  <p:notesMasterIdLst>
    <p:notesMasterId r:id="rId17"/>
  </p:notesMasterIdLst>
  <p:handoutMasterIdLst>
    <p:handoutMasterId r:id="rId18"/>
  </p:handoutMasterIdLst>
  <p:sldIdLst>
    <p:sldId id="285" r:id="rId8"/>
    <p:sldId id="312" r:id="rId9"/>
    <p:sldId id="315" r:id="rId10"/>
    <p:sldId id="287" r:id="rId11"/>
    <p:sldId id="317" r:id="rId12"/>
    <p:sldId id="307" r:id="rId13"/>
    <p:sldId id="316" r:id="rId14"/>
    <p:sldId id="314" r:id="rId15"/>
    <p:sldId id="29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39"/>
    <a:srgbClr val="00B456"/>
    <a:srgbClr val="269E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6" autoAdjust="0"/>
    <p:restoredTop sz="94700" autoAdjust="0"/>
  </p:normalViewPr>
  <p:slideViewPr>
    <p:cSldViewPr>
      <p:cViewPr varScale="1">
        <p:scale>
          <a:sx n="102" d="100"/>
          <a:sy n="102" d="100"/>
        </p:scale>
        <p:origin x="26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1E3B4-6417-8B4B-B795-AA9BE804F4FF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43353-D6DE-8D40-9A74-9B19956FC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735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ADFC58-1D98-CA47-BC75-F5B3FA40F3BD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BF6F1-0B67-7A42-9EF6-CC231C948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464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00400"/>
            <a:ext cx="6553200" cy="990600"/>
          </a:xfrm>
          <a:prstGeom prst="rect">
            <a:avLst/>
          </a:prstGeom>
        </p:spPr>
        <p:txBody>
          <a:bodyPr/>
          <a:lstStyle>
            <a:lvl1pPr algn="l">
              <a:defRPr b="0" i="0">
                <a:solidFill>
                  <a:schemeClr val="bg1"/>
                </a:solidFill>
                <a:latin typeface="+mj-lt"/>
                <a:cs typeface="Corbe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191000"/>
            <a:ext cx="6553200" cy="1600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00B456"/>
                </a:solidFill>
                <a:latin typeface="+mn-lt"/>
                <a:cs typeface="Cambr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10629"/>
      </p:ext>
    </p:extLst>
  </p:cSld>
  <p:clrMapOvr>
    <a:masterClrMapping/>
  </p:clrMapOvr>
  <p:hf sldNum="0"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8/8/2019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333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00400"/>
            <a:ext cx="6553200" cy="990600"/>
          </a:xfrm>
          <a:prstGeom prst="rect">
            <a:avLst/>
          </a:prstGeom>
        </p:spPr>
        <p:txBody>
          <a:bodyPr/>
          <a:lstStyle>
            <a:lvl1pPr algn="l">
              <a:defRPr b="0" i="0">
                <a:solidFill>
                  <a:schemeClr val="bg1"/>
                </a:solidFill>
                <a:latin typeface="+mj-lt"/>
                <a:cs typeface="Corbe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191000"/>
            <a:ext cx="6553200" cy="1600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00B456"/>
                </a:solidFill>
                <a:latin typeface="+mn-lt"/>
                <a:cs typeface="Cambr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896735"/>
      </p:ext>
    </p:extLst>
  </p:cSld>
  <p:clrMapOvr>
    <a:masterClrMapping/>
  </p:clrMapOvr>
  <p:hf sldNum="0"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742950" indent="-285750">
              <a:buSzPct val="75000"/>
              <a:buFont typeface="Arial"/>
              <a:buChar char="•"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8/8/2019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622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8/8/2019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982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8/8/2019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321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3A3A3A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1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8/8/2019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465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8/8/2019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7061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8/8/2019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8364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8/8/2019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544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8/8/2019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876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1375E-5F17-4E95-BAE1-4275619F87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187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2209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59522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828800"/>
            <a:ext cx="8229600" cy="2209800"/>
          </a:xfrm>
        </p:spPr>
        <p:txBody>
          <a:bodyPr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7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8/8/2019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139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8/8/2019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06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8/8/2019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534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3A3A3A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1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8/8/2019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733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8/8/2019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886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8/8/2019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228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8/8/2019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64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84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5" r:id="rId2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Interior Slide 1.jp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8077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64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 smtClean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8/8/2019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83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96" r:id="rId9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3200" kern="1200">
          <a:solidFill>
            <a:schemeClr val="bg2">
              <a:lumMod val="25000"/>
            </a:schemeClr>
          </a:solidFill>
          <a:latin typeface="+mn-lt"/>
          <a:ea typeface="+mn-ea"/>
          <a:cs typeface="Cambria"/>
        </a:defRPr>
      </a:lvl1pPr>
      <a:lvl2pPr marL="742950" indent="-285750" algn="l" defTabSz="457200" rtl="0" eaLnBrk="1" latinLnBrk="0" hangingPunct="1">
        <a:spcBef>
          <a:spcPct val="20000"/>
        </a:spcBef>
        <a:buSzPct val="75000"/>
        <a:buFont typeface="Arial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Tx/>
        <a:buSzPct val="75000"/>
        <a:buFont typeface="Wingdings" charset="2"/>
        <a:buChar char="§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Interior Slide 2.jp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8077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8/8/2019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59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3200" kern="1200">
          <a:solidFill>
            <a:schemeClr val="bg2">
              <a:lumMod val="25000"/>
            </a:schemeClr>
          </a:solidFill>
          <a:latin typeface="+mn-lt"/>
          <a:ea typeface="+mn-ea"/>
          <a:cs typeface="Cambria"/>
        </a:defRPr>
      </a:lvl1pPr>
      <a:lvl2pPr marL="742950" indent="-285750" algn="l" defTabSz="457200" rtl="0" eaLnBrk="1" latinLnBrk="0" hangingPunct="1">
        <a:spcBef>
          <a:spcPct val="20000"/>
        </a:spcBef>
        <a:buSzPct val="75000"/>
        <a:buFont typeface="Arial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SzPct val="75000"/>
        <a:buFont typeface="Wingdings" charset="2"/>
        <a:buChar char="§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osing Slid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Closing Slide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25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461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ctr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Cambria"/>
        </a:defRPr>
      </a:lvl1pPr>
      <a:lvl2pPr marL="0" indent="0" algn="ctr" defTabSz="457200" rtl="0" eaLnBrk="1" latinLnBrk="0" hangingPunct="1">
        <a:spcBef>
          <a:spcPct val="20000"/>
        </a:spcBef>
        <a:buFont typeface="Arial"/>
        <a:buNone/>
        <a:defRPr sz="1400" b="0" i="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0" indent="0" algn="ctr" defTabSz="457200" rtl="0" eaLnBrk="1" latinLnBrk="0" hangingPunct="1">
        <a:spcBef>
          <a:spcPct val="20000"/>
        </a:spcBef>
        <a:buFont typeface="Arial"/>
        <a:buNone/>
        <a:defRPr sz="1400" i="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0" indent="0" algn="ctr" defTabSz="457200" rtl="0" eaLnBrk="1" latinLnBrk="0" hangingPunct="1">
        <a:spcBef>
          <a:spcPct val="20000"/>
        </a:spcBef>
        <a:buFont typeface="Arial"/>
        <a:buNone/>
        <a:defRPr sz="1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google.com/maps/@41.9684478,-91.6579863,272m/data=!3m1!1e3?hl=e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09600" y="1143000"/>
            <a:ext cx="6553200" cy="990600"/>
          </a:xfrm>
        </p:spPr>
        <p:txBody>
          <a:bodyPr>
            <a:no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/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sz="4800" b="1" dirty="0">
                <a:cs typeface="+mj-cs"/>
              </a:rPr>
              <a:t>Visual Arts </a:t>
            </a:r>
            <a:br>
              <a:rPr lang="en-US" sz="4800" b="1" dirty="0">
                <a:cs typeface="+mj-cs"/>
              </a:rPr>
            </a:br>
            <a:r>
              <a:rPr lang="en-US" sz="4800" b="1" dirty="0">
                <a:cs typeface="+mj-cs"/>
              </a:rPr>
              <a:t>Commission </a:t>
            </a:r>
            <a:endParaRPr lang="en-US" sz="3200" b="1" dirty="0">
              <a:cs typeface="+mj-cs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August 8, 2019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66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8/8/2019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33254" y="1752600"/>
            <a:ext cx="7620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 smtClean="0"/>
              <a:t>Roll </a:t>
            </a:r>
            <a:r>
              <a:rPr lang="en-US" b="1" dirty="0"/>
              <a:t>Call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/>
              <a:t>Approval </a:t>
            </a:r>
            <a:r>
              <a:rPr lang="en-US" b="1" dirty="0"/>
              <a:t>of Minutes – </a:t>
            </a:r>
            <a:r>
              <a:rPr lang="en-US" b="1" dirty="0" smtClean="0"/>
              <a:t>July 11, </a:t>
            </a:r>
            <a:r>
              <a:rPr lang="en-US" b="1" dirty="0"/>
              <a:t>2019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/>
              <a:t>Public </a:t>
            </a:r>
            <a:r>
              <a:rPr lang="en-US" b="1" dirty="0"/>
              <a:t>Input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/>
              <a:t>Updates and Discussion Items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i="1" dirty="0" smtClean="0"/>
              <a:t>LWV Site Proposal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i="1" dirty="0" smtClean="0"/>
              <a:t>Pocket Plaza Art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i="1" dirty="0" smtClean="0"/>
              <a:t>Light Sculpture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i="1" dirty="0" smtClean="0"/>
              <a:t>Storm Drain Art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i="1" dirty="0" smtClean="0"/>
              <a:t>3</a:t>
            </a:r>
            <a:r>
              <a:rPr lang="en-US" i="1" baseline="30000" dirty="0" smtClean="0"/>
              <a:t>rd</a:t>
            </a:r>
            <a:r>
              <a:rPr lang="en-US" i="1" dirty="0" smtClean="0"/>
              <a:t> St. Sculpture Trail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/>
              <a:t>Member </a:t>
            </a:r>
            <a:r>
              <a:rPr lang="en-US" b="1" dirty="0"/>
              <a:t>Updates/Announcements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/>
              <a:t>Adjournment </a:t>
            </a:r>
            <a:endParaRPr lang="en-US" b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7772400" cy="914399"/>
          </a:xfrm>
        </p:spPr>
        <p:txBody>
          <a:bodyPr>
            <a:normAutofit/>
          </a:bodyPr>
          <a:lstStyle/>
          <a:p>
            <a:r>
              <a:rPr lang="en-US" sz="4400" dirty="0" smtClean="0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5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1"/>
            <a:ext cx="7772400" cy="838200"/>
          </a:xfrm>
        </p:spPr>
        <p:txBody>
          <a:bodyPr/>
          <a:lstStyle/>
          <a:p>
            <a:r>
              <a:rPr lang="en-US" dirty="0" smtClean="0"/>
              <a:t>LWV Commemorative Memorial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8/8/2019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667" r="8333"/>
          <a:stretch/>
        </p:blipFill>
        <p:spPr>
          <a:xfrm>
            <a:off x="457199" y="1219201"/>
            <a:ext cx="4038600" cy="41685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758" y="1219201"/>
            <a:ext cx="4036069" cy="41563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199" y="5630128"/>
            <a:ext cx="83032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https://www.google.com/maps/@41.9684478,-91.6579863,272m/data=!3m1!1e3?hl=en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971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9050"/>
            <a:ext cx="80772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UFG Pocket Plaza 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502943"/>
            <a:ext cx="8686800" cy="4525963"/>
          </a:xfrm>
        </p:spPr>
        <p:txBody>
          <a:bodyPr/>
          <a:lstStyle/>
          <a:p>
            <a:r>
              <a:rPr lang="en-US" sz="2400" dirty="0" smtClean="0"/>
              <a:t>Completion date of pocket plaza set for August/early September</a:t>
            </a:r>
          </a:p>
          <a:p>
            <a:r>
              <a:rPr lang="en-US" sz="2400" dirty="0" smtClean="0"/>
              <a:t>Sculpture is complete and ready for installation</a:t>
            </a:r>
          </a:p>
          <a:p>
            <a:r>
              <a:rPr lang="en-US" sz="2400" dirty="0" smtClean="0"/>
              <a:t>Examining options for Mural/Banner Art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8/8/2019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49325"/>
            <a:ext cx="5410200" cy="30432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76534"/>
            <a:ext cx="4142848" cy="31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14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9050"/>
            <a:ext cx="80772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UFG Pocket Plaza Art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8/8/2019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990600"/>
            <a:ext cx="6477000" cy="3612988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85800" y="4800600"/>
            <a:ext cx="8077200" cy="4525963"/>
          </a:xfrm>
        </p:spPr>
        <p:txBody>
          <a:bodyPr/>
          <a:lstStyle/>
          <a:p>
            <a:r>
              <a:rPr lang="en-US" sz="2400" dirty="0" smtClean="0"/>
              <a:t>$</a:t>
            </a:r>
            <a:r>
              <a:rPr lang="en-US" sz="2400" dirty="0" smtClean="0"/>
              <a:t>5,200 for production and </a:t>
            </a:r>
            <a:r>
              <a:rPr lang="en-US" sz="2400" dirty="0" smtClean="0"/>
              <a:t>installation</a:t>
            </a:r>
            <a:endParaRPr lang="en-US" sz="2400" dirty="0" smtClean="0"/>
          </a:p>
          <a:p>
            <a:r>
              <a:rPr lang="en-US" sz="2400" dirty="0" smtClean="0"/>
              <a:t>$4,800 to go towards Artist Fee</a:t>
            </a:r>
          </a:p>
          <a:p>
            <a:r>
              <a:rPr lang="en-US" sz="2400" dirty="0" smtClean="0"/>
              <a:t>Best way to publish artist call?</a:t>
            </a:r>
            <a:endParaRPr lang="en-US" sz="2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9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1" y="1143000"/>
            <a:ext cx="4608512" cy="4114799"/>
          </a:xfrm>
        </p:spPr>
        <p:txBody>
          <a:bodyPr/>
          <a:lstStyle/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Application Deadline: 9/5/19</a:t>
            </a:r>
          </a:p>
          <a:p>
            <a:pPr marL="342900" indent="-342900">
              <a:buFontTx/>
              <a:buChar char="-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Days Remaining: 28</a:t>
            </a:r>
          </a:p>
          <a:p>
            <a:pPr marL="342900" indent="-342900">
              <a:buFontTx/>
              <a:buChar char="-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Received 11 applications to date.</a:t>
            </a:r>
          </a:p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Selection of Finalists: 9/19/19</a:t>
            </a:r>
          </a:p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Proposal Deadline: 11/4/19</a:t>
            </a:r>
          </a:p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Final Selection of Artist: 11/14/19</a:t>
            </a:r>
          </a:p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Artist Meetings 1-3: TBD</a:t>
            </a:r>
          </a:p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Completion and Installation: Summer 2020</a:t>
            </a:r>
          </a:p>
          <a:p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8/8/2019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7397" r="27653"/>
          <a:stretch/>
        </p:blipFill>
        <p:spPr>
          <a:xfrm>
            <a:off x="703263" y="1039211"/>
            <a:ext cx="2743200" cy="46518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8698" y="87306"/>
            <a:ext cx="84119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4000" dirty="0" smtClean="0">
                <a:solidFill>
                  <a:srgbClr val="008E39"/>
                </a:solidFill>
                <a:latin typeface="Times New Roman" panose="02020603050405020304" pitchFamily="18" charset="0"/>
              </a:rPr>
              <a:t>U.S. Cellular Center Light Sculpture</a:t>
            </a:r>
            <a:endParaRPr lang="en-US" sz="7200" dirty="0">
              <a:solidFill>
                <a:srgbClr val="008E39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6302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7772400" cy="1362075"/>
          </a:xfrm>
        </p:spPr>
        <p:txBody>
          <a:bodyPr/>
          <a:lstStyle/>
          <a:p>
            <a:r>
              <a:rPr lang="en-US" dirty="0" smtClean="0"/>
              <a:t>Storm Drain Art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8/8/2019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47" y="1219200"/>
            <a:ext cx="1864240" cy="236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449" y="1219200"/>
            <a:ext cx="1933907" cy="2362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8323" y="1219200"/>
            <a:ext cx="2178799" cy="236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016" y="3721477"/>
            <a:ext cx="1911106" cy="22867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814" y="1219200"/>
            <a:ext cx="1737182" cy="2362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0085" y="3721477"/>
            <a:ext cx="1802460" cy="22867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2994" y="3732988"/>
            <a:ext cx="1631167" cy="22752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315" y="3721990"/>
            <a:ext cx="1855208" cy="228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63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60" y="4230421"/>
            <a:ext cx="8512088" cy="18037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043" y="256483"/>
            <a:ext cx="7772400" cy="1362075"/>
          </a:xfrm>
        </p:spPr>
        <p:txBody>
          <a:bodyPr/>
          <a:lstStyle/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Street Sculpture Trail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8/8/2019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258" y="1058094"/>
            <a:ext cx="4558690" cy="29311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385" y="1044576"/>
            <a:ext cx="3799858" cy="2917823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1143000" y="5132272"/>
            <a:ext cx="7351713" cy="0"/>
          </a:xfrm>
          <a:prstGeom prst="line">
            <a:avLst/>
          </a:prstGeom>
          <a:ln w="38100">
            <a:solidFill>
              <a:srgbClr val="FFFF00"/>
            </a:solidFill>
            <a:prstDash val="dash"/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696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8/8/2019</a:t>
            </a:fld>
            <a:endParaRPr lang="en-US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732525" y="696913"/>
            <a:ext cx="5592075" cy="273208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Cambri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75000"/>
              <a:buFont typeface="Arial"/>
              <a:buChar char="•"/>
              <a:defRPr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75000"/>
              <a:buFont typeface="Wingdings" charset="2"/>
              <a:buChar char="§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spcBef>
                <a:spcPts val="0"/>
              </a:spcBef>
              <a:buNone/>
            </a:pPr>
            <a:endParaRPr lang="en-US" sz="2000" dirty="0" smtClean="0">
              <a:solidFill>
                <a:srgbClr val="000000"/>
              </a:solidFill>
              <a:latin typeface="Franklin Gothic Book" panose="020B0503020102020204" pitchFamily="34" charset="0"/>
              <a:cs typeface="+mn-cs"/>
            </a:endParaRPr>
          </a:p>
          <a:p>
            <a:pPr marL="0" indent="0" defTabSz="91440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rgbClr val="000000"/>
                </a:solidFill>
                <a:latin typeface="Franklin Gothic Book" panose="020B0503020102020204" pitchFamily="34" charset="0"/>
                <a:cs typeface="+mn-cs"/>
              </a:rPr>
              <a:t>6. Member Updates/Announcements </a:t>
            </a:r>
          </a:p>
          <a:p>
            <a:pPr marL="0" indent="0" defTabSz="914400">
              <a:spcBef>
                <a:spcPts val="0"/>
              </a:spcBef>
              <a:buNone/>
            </a:pPr>
            <a:endParaRPr lang="en-US" sz="2000" dirty="0" smtClean="0">
              <a:solidFill>
                <a:srgbClr val="000000"/>
              </a:solidFill>
              <a:latin typeface="Franklin Gothic Book" panose="020B0503020102020204" pitchFamily="34" charset="0"/>
              <a:cs typeface="+mn-cs"/>
            </a:endParaRPr>
          </a:p>
          <a:p>
            <a:pPr marL="0" indent="0" defTabSz="91440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rgbClr val="000000"/>
                </a:solidFill>
                <a:latin typeface="Franklin Gothic Book" panose="020B0503020102020204" pitchFamily="34" charset="0"/>
                <a:cs typeface="+mn-cs"/>
              </a:rPr>
              <a:t>7. Adjournment </a:t>
            </a:r>
          </a:p>
          <a:p>
            <a:pPr marL="0" indent="0" defTabSz="914400">
              <a:spcBef>
                <a:spcPts val="0"/>
              </a:spcBef>
              <a:buNone/>
            </a:pPr>
            <a:endParaRPr lang="en-US" sz="2000" dirty="0" smtClean="0">
              <a:solidFill>
                <a:srgbClr val="000000"/>
              </a:solidFill>
              <a:latin typeface="Franklin Gothic Book" panose="020B0503020102020204" pitchFamily="34" charset="0"/>
              <a:cs typeface="+mn-cs"/>
            </a:endParaRPr>
          </a:p>
          <a:p>
            <a:pPr marL="0" indent="0" defTabSz="914400">
              <a:spcBef>
                <a:spcPts val="0"/>
              </a:spcBef>
              <a:buNone/>
            </a:pPr>
            <a:r>
              <a:rPr lang="en-US" sz="2000" i="1" dirty="0" smtClean="0">
                <a:solidFill>
                  <a:srgbClr val="000000"/>
                </a:solidFill>
                <a:latin typeface="Franklin Gothic Book" panose="020B0503020102020204" pitchFamily="34" charset="0"/>
                <a:cs typeface="+mn-cs"/>
              </a:rPr>
              <a:t>Next Meeting: September 19, </a:t>
            </a:r>
            <a:r>
              <a:rPr lang="en-US" sz="2000" i="1" dirty="0">
                <a:solidFill>
                  <a:srgbClr val="000000"/>
                </a:solidFill>
                <a:latin typeface="Franklin Gothic Book" panose="020B0503020102020204" pitchFamily="34" charset="0"/>
                <a:cs typeface="+mn-cs"/>
              </a:rPr>
              <a:t>2019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067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ity of CR Presentation Template">
  <a:themeElements>
    <a:clrScheme name="CR Presentation">
      <a:dk1>
        <a:srgbClr val="393939"/>
      </a:dk1>
      <a:lt1>
        <a:sysClr val="window" lastClr="FFFFFF"/>
      </a:lt1>
      <a:dk2>
        <a:srgbClr val="00853F"/>
      </a:dk2>
      <a:lt2>
        <a:srgbClr val="E6E6E6"/>
      </a:lt2>
      <a:accent1>
        <a:srgbClr val="00B456"/>
      </a:accent1>
      <a:accent2>
        <a:srgbClr val="0075B4"/>
      </a:accent2>
      <a:accent3>
        <a:srgbClr val="89C649"/>
      </a:accent3>
      <a:accent4>
        <a:srgbClr val="40535E"/>
      </a:accent4>
      <a:accent5>
        <a:srgbClr val="00853F"/>
      </a:accent5>
      <a:accent6>
        <a:srgbClr val="F6BB1C"/>
      </a:accent6>
      <a:hlink>
        <a:srgbClr val="0075B4"/>
      </a:hlink>
      <a:folHlink>
        <a:srgbClr val="7F7F7F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D AAP Dev Com Presentation, 11-15-17" id="{1B37CC6F-8682-4037-AE5A-7FBFE67589D3}" vid="{E2DDC37F-64DC-448E-A5E9-805C085B0DA1}"/>
    </a:ext>
  </a:extLst>
</a:theme>
</file>

<file path=ppt/theme/theme2.xml><?xml version="1.0" encoding="utf-8"?>
<a:theme xmlns:a="http://schemas.openxmlformats.org/drawingml/2006/main" name="Interior_Tree">
  <a:themeElements>
    <a:clrScheme name="CR Presentation">
      <a:dk1>
        <a:srgbClr val="393939"/>
      </a:dk1>
      <a:lt1>
        <a:sysClr val="window" lastClr="FFFFFF"/>
      </a:lt1>
      <a:dk2>
        <a:srgbClr val="00853F"/>
      </a:dk2>
      <a:lt2>
        <a:srgbClr val="E6E6E6"/>
      </a:lt2>
      <a:accent1>
        <a:srgbClr val="00B456"/>
      </a:accent1>
      <a:accent2>
        <a:srgbClr val="0075B4"/>
      </a:accent2>
      <a:accent3>
        <a:srgbClr val="89C649"/>
      </a:accent3>
      <a:accent4>
        <a:srgbClr val="40535E"/>
      </a:accent4>
      <a:accent5>
        <a:srgbClr val="00853F"/>
      </a:accent5>
      <a:accent6>
        <a:srgbClr val="F6BB1C"/>
      </a:accent6>
      <a:hlink>
        <a:srgbClr val="0075B4"/>
      </a:hlink>
      <a:folHlink>
        <a:srgbClr val="7F7F7F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D AAP Dev Com Presentation, 11-15-17" id="{1B37CC6F-8682-4037-AE5A-7FBFE67589D3}" vid="{600ABB83-98B3-4F0B-B1F9-303A8EA060D5}"/>
    </a:ext>
  </a:extLst>
</a:theme>
</file>

<file path=ppt/theme/theme3.xml><?xml version="1.0" encoding="utf-8"?>
<a:theme xmlns:a="http://schemas.openxmlformats.org/drawingml/2006/main" name="Interior_Blank">
  <a:themeElements>
    <a:clrScheme name="CR Presentation">
      <a:dk1>
        <a:srgbClr val="393939"/>
      </a:dk1>
      <a:lt1>
        <a:sysClr val="window" lastClr="FFFFFF"/>
      </a:lt1>
      <a:dk2>
        <a:srgbClr val="00853F"/>
      </a:dk2>
      <a:lt2>
        <a:srgbClr val="E6E6E6"/>
      </a:lt2>
      <a:accent1>
        <a:srgbClr val="00B456"/>
      </a:accent1>
      <a:accent2>
        <a:srgbClr val="0075B4"/>
      </a:accent2>
      <a:accent3>
        <a:srgbClr val="89C649"/>
      </a:accent3>
      <a:accent4>
        <a:srgbClr val="40535E"/>
      </a:accent4>
      <a:accent5>
        <a:srgbClr val="00853F"/>
      </a:accent5>
      <a:accent6>
        <a:srgbClr val="F6BB1C"/>
      </a:accent6>
      <a:hlink>
        <a:srgbClr val="0075B4"/>
      </a:hlink>
      <a:folHlink>
        <a:srgbClr val="7F7F7F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D AAP Dev Com Presentation, 11-15-17" id="{1B37CC6F-8682-4037-AE5A-7FBFE67589D3}" vid="{B6BF8B31-C8E4-4AD2-BE20-0A0F3EDFA29A}"/>
    </a:ext>
  </a:extLst>
</a:theme>
</file>

<file path=ppt/theme/theme4.xml><?xml version="1.0" encoding="utf-8"?>
<a:theme xmlns:a="http://schemas.openxmlformats.org/drawingml/2006/main" name="Closing">
  <a:themeElements>
    <a:clrScheme name="CR Presentation">
      <a:dk1>
        <a:srgbClr val="393939"/>
      </a:dk1>
      <a:lt1>
        <a:sysClr val="window" lastClr="FFFFFF"/>
      </a:lt1>
      <a:dk2>
        <a:srgbClr val="00853F"/>
      </a:dk2>
      <a:lt2>
        <a:srgbClr val="E6E6E6"/>
      </a:lt2>
      <a:accent1>
        <a:srgbClr val="00B456"/>
      </a:accent1>
      <a:accent2>
        <a:srgbClr val="0075B4"/>
      </a:accent2>
      <a:accent3>
        <a:srgbClr val="89C649"/>
      </a:accent3>
      <a:accent4>
        <a:srgbClr val="40535E"/>
      </a:accent4>
      <a:accent5>
        <a:srgbClr val="00853F"/>
      </a:accent5>
      <a:accent6>
        <a:srgbClr val="F6BB1C"/>
      </a:accent6>
      <a:hlink>
        <a:srgbClr val="0075B4"/>
      </a:hlink>
      <a:folHlink>
        <a:srgbClr val="7F7F7F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D AAP Dev Com Presentation, 11-15-17" id="{1B37CC6F-8682-4037-AE5A-7FBFE67589D3}" vid="{8A565256-721E-4E6E-AA48-4FFF785F3E9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1FC339569022449FE879543696C144" ma:contentTypeVersion="2" ma:contentTypeDescription="Create a new document." ma:contentTypeScope="" ma:versionID="3605ebbeabd0b881c63cace1cd274127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6f9746fe128b0ca74698fd9d7c13d39e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0C5F07-6CF3-48CB-9F81-6CEE2947A90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1226A30-D92C-4CA6-BE89-4A596CC160E5}">
  <ds:schemaRefs>
    <ds:schemaRef ds:uri="http://purl.org/dc/terms/"/>
    <ds:schemaRef ds:uri="http://schemas.microsoft.com/sharepoint/v3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6F3B1A4-3DA7-4946-87B5-BBB06CE919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CD AAP Dev Com Presentation, 11-15-17</Template>
  <TotalTime>8197</TotalTime>
  <Words>176</Words>
  <Application>Microsoft Office PowerPoint</Application>
  <PresentationFormat>On-screen Show (4:3)</PresentationFormat>
  <Paragraphs>50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Calibri</vt:lpstr>
      <vt:lpstr>Cambria</vt:lpstr>
      <vt:lpstr>Century Gothic</vt:lpstr>
      <vt:lpstr>Corbel</vt:lpstr>
      <vt:lpstr>Franklin Gothic Book</vt:lpstr>
      <vt:lpstr>Times New Roman</vt:lpstr>
      <vt:lpstr>Wingdings</vt:lpstr>
      <vt:lpstr>City of CR Presentation Template</vt:lpstr>
      <vt:lpstr>Interior_Tree</vt:lpstr>
      <vt:lpstr>Interior_Blank</vt:lpstr>
      <vt:lpstr>Closing</vt:lpstr>
      <vt:lpstr> Visual Arts  Commission </vt:lpstr>
      <vt:lpstr>Agenda</vt:lpstr>
      <vt:lpstr>LWV Commemorative Memorial </vt:lpstr>
      <vt:lpstr>UFG Pocket Plaza Art</vt:lpstr>
      <vt:lpstr>UFG Pocket Plaza Art</vt:lpstr>
      <vt:lpstr>PowerPoint Presentation</vt:lpstr>
      <vt:lpstr>Storm Drain Art</vt:lpstr>
      <vt:lpstr>3rd Street Sculpture Trail</vt:lpstr>
      <vt:lpstr>PowerPoint Presentation</vt:lpstr>
    </vt:vector>
  </TitlesOfParts>
  <Company>City of Cedar Rapids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College District Area Action Plan</dc:title>
  <dc:creator>Lindenlaub, Adam M.</dc:creator>
  <cp:lastModifiedBy>Pate, Eric N.</cp:lastModifiedBy>
  <cp:revision>126</cp:revision>
  <dcterms:created xsi:type="dcterms:W3CDTF">2017-11-13T16:14:03Z</dcterms:created>
  <dcterms:modified xsi:type="dcterms:W3CDTF">2019-08-08T20:14:49Z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0x010100FA1FC339569022449FE879543696C144</vt:lpwstr>
  </property>
</Properties>
</file>